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8"/>
  </p:notesMasterIdLst>
  <p:sldIdLst>
    <p:sldId id="256" r:id="rId2"/>
    <p:sldId id="308" r:id="rId3"/>
    <p:sldId id="309" r:id="rId4"/>
    <p:sldId id="311" r:id="rId5"/>
    <p:sldId id="312" r:id="rId6"/>
    <p:sldId id="310" r:id="rId7"/>
    <p:sldId id="258" r:id="rId8"/>
    <p:sldId id="302" r:id="rId9"/>
    <p:sldId id="303" r:id="rId10"/>
    <p:sldId id="257" r:id="rId11"/>
    <p:sldId id="304" r:id="rId12"/>
    <p:sldId id="305" r:id="rId13"/>
    <p:sldId id="306" r:id="rId14"/>
    <p:sldId id="307" r:id="rId15"/>
    <p:sldId id="298" r:id="rId16"/>
    <p:sldId id="31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3D"/>
    <a:srgbClr val="A50021"/>
    <a:srgbClr val="FF9900"/>
    <a:srgbClr val="FFFF99"/>
    <a:srgbClr val="99FFCC"/>
    <a:srgbClr val="FF9999"/>
    <a:srgbClr val="66CCFF"/>
    <a:srgbClr val="FF66CC"/>
    <a:srgbClr val="66FF33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8" autoAdjust="0"/>
  </p:normalViewPr>
  <p:slideViewPr>
    <p:cSldViewPr>
      <p:cViewPr>
        <p:scale>
          <a:sx n="77" d="100"/>
          <a:sy n="77" d="100"/>
        </p:scale>
        <p:origin x="-1541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brovskaya\Desktop\&#1051;&#1080;&#1089;&#1090;%20Microsoft%20Excel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brovskaya\Desktop\&#1051;&#1080;&#1089;&#1090;%20Microsoft%20Excel%20(2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Лист2!$A$9</c:f>
              <c:strCache>
                <c:ptCount val="1"/>
                <c:pt idx="0">
                  <c:v>Зерно, 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Лист2!$B$8:$D$8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Лист2!$B$9:$D$9</c:f>
              <c:numCache>
                <c:formatCode>General</c:formatCode>
                <c:ptCount val="3"/>
                <c:pt idx="0">
                  <c:v>23135.5</c:v>
                </c:pt>
                <c:pt idx="1">
                  <c:v>23802.799999999996</c:v>
                </c:pt>
                <c:pt idx="2">
                  <c:v>24692.7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1F-4F9B-9AB7-E355124E6C11}"/>
            </c:ext>
          </c:extLst>
        </c:ser>
        <c:ser>
          <c:idx val="1"/>
          <c:order val="1"/>
          <c:tx>
            <c:strRef>
              <c:f>Лист2!$A$10</c:f>
              <c:strCache>
                <c:ptCount val="1"/>
                <c:pt idx="0">
                  <c:v>Овощи,т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Лист2!$B$8:$D$8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Лист2!$B$10:$D$10</c:f>
              <c:numCache>
                <c:formatCode>General</c:formatCode>
                <c:ptCount val="3"/>
                <c:pt idx="0">
                  <c:v>2194.1999999999998</c:v>
                </c:pt>
                <c:pt idx="1">
                  <c:v>2257.5</c:v>
                </c:pt>
                <c:pt idx="2">
                  <c:v>2341.9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1F-4F9B-9AB7-E355124E6C11}"/>
            </c:ext>
          </c:extLst>
        </c:ser>
        <c:ser>
          <c:idx val="2"/>
          <c:order val="2"/>
          <c:tx>
            <c:strRef>
              <c:f>Лист2!$A$11</c:f>
              <c:strCache>
                <c:ptCount val="1"/>
                <c:pt idx="0">
                  <c:v>Картофель,т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Лист2!$B$8:$D$8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Лист2!$B$11:$D$11</c:f>
              <c:numCache>
                <c:formatCode>General</c:formatCode>
                <c:ptCount val="3"/>
                <c:pt idx="0">
                  <c:v>12572.9</c:v>
                </c:pt>
                <c:pt idx="1">
                  <c:v>12935.5</c:v>
                </c:pt>
                <c:pt idx="2">
                  <c:v>13419.1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1F-4F9B-9AB7-E355124E6C11}"/>
            </c:ext>
          </c:extLst>
        </c:ser>
        <c:dLbls>
          <c:showVal val="1"/>
        </c:dLbls>
        <c:gapWidth val="75"/>
        <c:axId val="77590912"/>
        <c:axId val="77592448"/>
      </c:barChart>
      <c:catAx>
        <c:axId val="775909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592448"/>
        <c:crosses val="autoZero"/>
        <c:auto val="1"/>
        <c:lblAlgn val="ctr"/>
        <c:lblOffset val="100"/>
      </c:catAx>
      <c:valAx>
        <c:axId val="775924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75909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Лист2!$A$14</c:f>
              <c:strCache>
                <c:ptCount val="1"/>
                <c:pt idx="0">
                  <c:v>Поголовье КРС, голов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Лист2!$B$13:$D$13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Лист2!$B$14:$D$14</c:f>
              <c:numCache>
                <c:formatCode>General</c:formatCode>
                <c:ptCount val="3"/>
                <c:pt idx="0">
                  <c:v>6269</c:v>
                </c:pt>
                <c:pt idx="1">
                  <c:v>6390</c:v>
                </c:pt>
                <c:pt idx="2">
                  <c:v>6510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EC-4E1F-99B4-C4302171600F}"/>
            </c:ext>
          </c:extLst>
        </c:ser>
        <c:ser>
          <c:idx val="1"/>
          <c:order val="1"/>
          <c:tx>
            <c:strRef>
              <c:f>Лист2!$A$15</c:f>
              <c:strCache>
                <c:ptCount val="1"/>
                <c:pt idx="0">
                  <c:v>Поголовье коров, голов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Лист2!$B$13:$D$13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Лист2!$B$15:$D$15</c:f>
              <c:numCache>
                <c:formatCode>General</c:formatCode>
                <c:ptCount val="3"/>
                <c:pt idx="0">
                  <c:v>2531</c:v>
                </c:pt>
                <c:pt idx="1">
                  <c:v>2580</c:v>
                </c:pt>
                <c:pt idx="2">
                  <c:v>2629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EC-4E1F-99B4-C4302171600F}"/>
            </c:ext>
          </c:extLst>
        </c:ser>
        <c:ser>
          <c:idx val="2"/>
          <c:order val="2"/>
          <c:tx>
            <c:strRef>
              <c:f>Лист2!$A$16</c:f>
              <c:strCache>
                <c:ptCount val="1"/>
                <c:pt idx="0">
                  <c:v>Поголовье свиней, голов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Лист2!$B$13:$D$13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Лист2!$B$16:$D$16</c:f>
              <c:numCache>
                <c:formatCode>General</c:formatCode>
                <c:ptCount val="3"/>
                <c:pt idx="0">
                  <c:v>6985</c:v>
                </c:pt>
                <c:pt idx="1">
                  <c:v>7119</c:v>
                </c:pt>
                <c:pt idx="2">
                  <c:v>7254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EC-4E1F-99B4-C4302171600F}"/>
            </c:ext>
          </c:extLst>
        </c:ser>
        <c:dLbls>
          <c:showVal val="1"/>
        </c:dLbls>
        <c:gapWidth val="75"/>
        <c:axId val="78049664"/>
        <c:axId val="78051200"/>
      </c:barChart>
      <c:catAx>
        <c:axId val="780496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051200"/>
        <c:crosses val="autoZero"/>
        <c:auto val="1"/>
        <c:lblAlgn val="ctr"/>
        <c:lblOffset val="100"/>
      </c:catAx>
      <c:valAx>
        <c:axId val="780512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80496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49666</c:v>
                </c:pt>
                <c:pt idx="1">
                  <c:v>53452.800000000003</c:v>
                </c:pt>
                <c:pt idx="2">
                  <c:v>58085.4</c:v>
                </c:pt>
              </c:numCache>
            </c:numRef>
          </c:val>
        </c:ser>
        <c:overlap val="100"/>
        <c:axId val="105596800"/>
        <c:axId val="105598336"/>
      </c:barChart>
      <c:catAx>
        <c:axId val="105596800"/>
        <c:scaling>
          <c:orientation val="minMax"/>
        </c:scaling>
        <c:axPos val="b"/>
        <c:tickLblPos val="nextTo"/>
        <c:crossAx val="105598336"/>
        <c:crosses val="autoZero"/>
        <c:auto val="1"/>
        <c:lblAlgn val="ctr"/>
        <c:lblOffset val="100"/>
      </c:catAx>
      <c:valAx>
        <c:axId val="105598336"/>
        <c:scaling>
          <c:orientation val="minMax"/>
        </c:scaling>
        <c:axPos val="l"/>
        <c:majorGridlines>
          <c:spPr>
            <a:ln w="6350">
              <a:prstDash val="dash"/>
            </a:ln>
          </c:spPr>
        </c:majorGridlines>
        <c:numFmt formatCode="General" sourceLinked="1"/>
        <c:tickLblPos val="nextTo"/>
        <c:spPr>
          <a:ln>
            <a:noFill/>
          </a:ln>
        </c:spPr>
        <c:crossAx val="1055968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0482641828958528E-2"/>
                  <c:y val="-4.3780019764208394E-2"/>
                </c:manualLayout>
              </c:layout>
              <c:showPercent val="1"/>
            </c:dLbl>
            <c:dLbl>
              <c:idx val="1"/>
              <c:layout>
                <c:manualLayout>
                  <c:x val="-9.1160167214491966E-2"/>
                  <c:y val="-3.6483349803507051E-2"/>
                </c:manualLayout>
              </c:layout>
              <c:showPercent val="1"/>
            </c:dLbl>
            <c:dLbl>
              <c:idx val="2"/>
              <c:layout>
                <c:manualLayout>
                  <c:x val="-8.8060965283658157E-2"/>
                  <c:y val="-6.8102252966546414E-2"/>
                </c:manualLayout>
              </c:layout>
              <c:showPercent val="1"/>
            </c:dLbl>
            <c:dLbl>
              <c:idx val="3"/>
              <c:layout>
                <c:manualLayout>
                  <c:x val="-5.9271803556308199E-2"/>
                  <c:y val="-8.9992262848650736E-2"/>
                </c:manualLayout>
              </c:layout>
              <c:showPercent val="1"/>
            </c:dLbl>
            <c:dLbl>
              <c:idx val="4"/>
              <c:layout>
                <c:manualLayout>
                  <c:x val="-3.8950175681892435E-2"/>
                  <c:y val="-0.11917894269145618"/>
                </c:manualLayout>
              </c:layout>
              <c:showPercent val="1"/>
            </c:dLbl>
            <c:dLbl>
              <c:idx val="5"/>
              <c:layout>
                <c:manualLayout>
                  <c:x val="-6.7739204064352311E-3"/>
                  <c:y val="-0.11674671937122254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Доходы от использования и продажи имущества</c:v>
                </c:pt>
                <c:pt idx="3">
                  <c:v>Налог, взимаемый в связи с применением упрощ.системы нал-ния</c:v>
                </c:pt>
                <c:pt idx="4">
                  <c:v>Государственная пошлина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42565.2</c:v>
                </c:pt>
                <c:pt idx="1">
                  <c:v>5540</c:v>
                </c:pt>
                <c:pt idx="2">
                  <c:v>3900.9</c:v>
                </c:pt>
                <c:pt idx="3">
                  <c:v>1843.3</c:v>
                </c:pt>
                <c:pt idx="4">
                  <c:v>1925.8</c:v>
                </c:pt>
                <c:pt idx="5">
                  <c:v>2310.1999999999998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14071219505686"/>
          <c:y val="0"/>
          <c:w val="0.34859287804943118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 руб.</c:v>
                </c:pt>
              </c:strCache>
            </c:strRef>
          </c:tx>
          <c:spPr>
            <a:solidFill>
              <a:srgbClr val="FF9999"/>
            </a:solidFill>
          </c:spPr>
          <c:dLbls>
            <c:dLbl>
              <c:idx val="0"/>
              <c:layout>
                <c:manualLayout>
                  <c:x val="-8.0903345092135526E-3"/>
                  <c:y val="-2.2548114480505678E-2"/>
                </c:manualLayout>
              </c:layout>
              <c:showVal val="1"/>
            </c:dLbl>
            <c:dLbl>
              <c:idx val="1"/>
              <c:layout>
                <c:manualLayout>
                  <c:x val="-6.472267607370851E-3"/>
                  <c:y val="-3.0064152640674205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777.5</c:v>
                </c:pt>
                <c:pt idx="1">
                  <c:v>823.6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 млн руб.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2.2652936625797999E-2"/>
                  <c:y val="-2.7558806587284691E-2"/>
                </c:manualLayout>
              </c:layout>
              <c:showVal val="1"/>
            </c:dLbl>
            <c:dLbl>
              <c:idx val="1"/>
              <c:layout>
                <c:manualLayout>
                  <c:x val="2.2652936625797978E-2"/>
                  <c:y val="-3.0064152640674212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773.9</c:v>
                </c:pt>
                <c:pt idx="1">
                  <c:v>823.6</c:v>
                </c:pt>
              </c:numCache>
            </c:numRef>
          </c:val>
        </c:ser>
        <c:shape val="cylinder"/>
        <c:axId val="125997056"/>
        <c:axId val="125998592"/>
        <c:axId val="0"/>
      </c:bar3DChart>
      <c:catAx>
        <c:axId val="125997056"/>
        <c:scaling>
          <c:orientation val="minMax"/>
        </c:scaling>
        <c:axPos val="b"/>
        <c:tickLblPos val="nextTo"/>
        <c:crossAx val="125998592"/>
        <c:crosses val="autoZero"/>
        <c:auto val="1"/>
        <c:lblAlgn val="ctr"/>
        <c:lblOffset val="100"/>
      </c:catAx>
      <c:valAx>
        <c:axId val="125998592"/>
        <c:scaling>
          <c:orientation val="minMax"/>
        </c:scaling>
        <c:axPos val="l"/>
        <c:majorGridlines/>
        <c:numFmt formatCode="General" sourceLinked="1"/>
        <c:tickLblPos val="nextTo"/>
        <c:crossAx val="12599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10342971600751"/>
          <c:y val="0.51470914313219562"/>
          <c:w val="0.23315806440450138"/>
          <c:h val="0.449735656400665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ECB72-FA77-4931-BBCA-459313B70218}" type="doc">
      <dgm:prSet loTypeId="urn:microsoft.com/office/officeart/2008/layout/LinedLis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9D5868-B5D7-4154-8736-AE3D0BA0679C}">
      <dgm:prSet phldrT="[Текст]" custT="1"/>
      <dgm:spPr/>
      <dgm:t>
        <a:bodyPr/>
        <a:lstStyle/>
        <a:p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9FCAC9D2-1445-4690-9FEF-6E776752D352}" type="parTrans" cxnId="{19556F93-C197-41B5-BAD6-5F4F48B40DA3}">
      <dgm:prSet/>
      <dgm:spPr/>
      <dgm:t>
        <a:bodyPr/>
        <a:lstStyle/>
        <a:p>
          <a:endParaRPr lang="ru-RU"/>
        </a:p>
      </dgm:t>
    </dgm:pt>
    <dgm:pt modelId="{A0481C64-A316-4E76-8389-A02565566920}" type="sibTrans" cxnId="{19556F93-C197-41B5-BAD6-5F4F48B40DA3}">
      <dgm:prSet/>
      <dgm:spPr/>
      <dgm:t>
        <a:bodyPr/>
        <a:lstStyle/>
        <a:p>
          <a:endParaRPr lang="ru-RU"/>
        </a:p>
      </dgm:t>
    </dgm:pt>
    <dgm:pt modelId="{B0699E1A-347D-4DA1-AFDA-733C407FF403}">
      <dgm:prSet phldrT="[Текст]"/>
      <dgm:spPr/>
      <dgm:t>
        <a:bodyPr/>
        <a:lstStyle/>
        <a:p>
          <a:r>
            <a:rPr lang="ru-RU" dirty="0" smtClean="0"/>
            <a:t>2020 год</a:t>
          </a:r>
          <a:endParaRPr lang="ru-RU" dirty="0"/>
        </a:p>
      </dgm:t>
    </dgm:pt>
    <dgm:pt modelId="{D91A21E6-930B-47A0-B050-C2355AA2ECAD}" type="parTrans" cxnId="{2E102D8B-6014-4BB5-A853-9B1EB3EF461B}">
      <dgm:prSet/>
      <dgm:spPr/>
      <dgm:t>
        <a:bodyPr/>
        <a:lstStyle/>
        <a:p>
          <a:endParaRPr lang="ru-RU"/>
        </a:p>
      </dgm:t>
    </dgm:pt>
    <dgm:pt modelId="{840126DB-542B-4C42-979B-DBEEE58F6AB7}" type="sibTrans" cxnId="{2E102D8B-6014-4BB5-A853-9B1EB3EF461B}">
      <dgm:prSet/>
      <dgm:spPr/>
      <dgm:t>
        <a:bodyPr/>
        <a:lstStyle/>
        <a:p>
          <a:endParaRPr lang="ru-RU"/>
        </a:p>
      </dgm:t>
    </dgm:pt>
    <dgm:pt modelId="{A3D2C4E8-379E-4BCE-8A5A-CB86253CA5A9}">
      <dgm:prSet phldrT="[Текст]"/>
      <dgm:spPr/>
      <dgm:t>
        <a:bodyPr/>
        <a:lstStyle/>
        <a:p>
          <a:r>
            <a:rPr lang="ru-RU" dirty="0" smtClean="0"/>
            <a:t>2021 год</a:t>
          </a:r>
          <a:endParaRPr lang="ru-RU" dirty="0"/>
        </a:p>
      </dgm:t>
    </dgm:pt>
    <dgm:pt modelId="{BBFBDCE0-78A2-401F-9DAA-36DE14790D97}" type="parTrans" cxnId="{C5E763CE-33E5-403D-92C9-A44BFEECE9B2}">
      <dgm:prSet/>
      <dgm:spPr/>
      <dgm:t>
        <a:bodyPr/>
        <a:lstStyle/>
        <a:p>
          <a:endParaRPr lang="ru-RU"/>
        </a:p>
      </dgm:t>
    </dgm:pt>
    <dgm:pt modelId="{9EF2A4AB-47EA-478E-91E8-8025A085F93F}" type="sibTrans" cxnId="{C5E763CE-33E5-403D-92C9-A44BFEECE9B2}">
      <dgm:prSet/>
      <dgm:spPr/>
      <dgm:t>
        <a:bodyPr/>
        <a:lstStyle/>
        <a:p>
          <a:endParaRPr lang="ru-RU"/>
        </a:p>
      </dgm:t>
    </dgm:pt>
    <dgm:pt modelId="{90D22D7D-622D-45E0-A1E9-44D75110F35D}">
      <dgm:prSet phldrT="[Текст]"/>
      <dgm:spPr/>
      <dgm:t>
        <a:bodyPr/>
        <a:lstStyle/>
        <a:p>
          <a:r>
            <a:rPr lang="ru-RU" dirty="0" smtClean="0"/>
            <a:t>2022 год</a:t>
          </a:r>
          <a:endParaRPr lang="ru-RU" dirty="0"/>
        </a:p>
      </dgm:t>
    </dgm:pt>
    <dgm:pt modelId="{3C9BE210-77E0-4899-89EA-2E399F75D564}" type="parTrans" cxnId="{296F55A7-670E-4610-8D80-E3F8DC64C088}">
      <dgm:prSet/>
      <dgm:spPr/>
      <dgm:t>
        <a:bodyPr/>
        <a:lstStyle/>
        <a:p>
          <a:endParaRPr lang="ru-RU"/>
        </a:p>
      </dgm:t>
    </dgm:pt>
    <dgm:pt modelId="{8CC066BE-DBA1-4948-A77C-AC35C9F7A143}" type="sibTrans" cxnId="{296F55A7-670E-4610-8D80-E3F8DC64C088}">
      <dgm:prSet/>
      <dgm:spPr/>
      <dgm:t>
        <a:bodyPr/>
        <a:lstStyle/>
        <a:p>
          <a:endParaRPr lang="ru-RU"/>
        </a:p>
      </dgm:t>
    </dgm:pt>
    <dgm:pt modelId="{3881A037-E1A6-4E81-AC06-98684AA19680}" type="pres">
      <dgm:prSet presAssocID="{D42ECB72-FA77-4931-BBCA-459313B7021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F24756D-2807-4791-BE07-34E5D19B55DB}" type="pres">
      <dgm:prSet presAssocID="{589D5868-B5D7-4154-8736-AE3D0BA0679C}" presName="thickLine" presStyleLbl="alignNode1" presStyleIdx="0" presStyleCnt="1"/>
      <dgm:spPr/>
    </dgm:pt>
    <dgm:pt modelId="{B7F73275-0472-44F9-9617-17367DEE4ACB}" type="pres">
      <dgm:prSet presAssocID="{589D5868-B5D7-4154-8736-AE3D0BA0679C}" presName="horz1" presStyleCnt="0"/>
      <dgm:spPr/>
    </dgm:pt>
    <dgm:pt modelId="{AA7AD5D8-D5D3-4A54-A4F3-1905EA529993}" type="pres">
      <dgm:prSet presAssocID="{589D5868-B5D7-4154-8736-AE3D0BA0679C}" presName="tx1" presStyleLbl="revTx" presStyleIdx="0" presStyleCnt="4"/>
      <dgm:spPr/>
      <dgm:t>
        <a:bodyPr/>
        <a:lstStyle/>
        <a:p>
          <a:endParaRPr lang="ru-RU"/>
        </a:p>
      </dgm:t>
    </dgm:pt>
    <dgm:pt modelId="{1B5A4BD0-A04D-40AD-9EE7-494E031B6573}" type="pres">
      <dgm:prSet presAssocID="{589D5868-B5D7-4154-8736-AE3D0BA0679C}" presName="vert1" presStyleCnt="0"/>
      <dgm:spPr/>
    </dgm:pt>
    <dgm:pt modelId="{BC1136E8-78BC-4991-A82A-348D939B2C65}" type="pres">
      <dgm:prSet presAssocID="{B0699E1A-347D-4DA1-AFDA-733C407FF403}" presName="vertSpace2a" presStyleCnt="0"/>
      <dgm:spPr/>
    </dgm:pt>
    <dgm:pt modelId="{BA92AE5D-E01D-41FE-A4ED-A797B0C84D5D}" type="pres">
      <dgm:prSet presAssocID="{B0699E1A-347D-4DA1-AFDA-733C407FF403}" presName="horz2" presStyleCnt="0"/>
      <dgm:spPr/>
    </dgm:pt>
    <dgm:pt modelId="{374D9A4E-20B8-45FC-841B-30F85AF76F05}" type="pres">
      <dgm:prSet presAssocID="{B0699E1A-347D-4DA1-AFDA-733C407FF403}" presName="horzSpace2" presStyleCnt="0"/>
      <dgm:spPr/>
    </dgm:pt>
    <dgm:pt modelId="{C9BA91DD-2992-496E-BE34-53320087E771}" type="pres">
      <dgm:prSet presAssocID="{B0699E1A-347D-4DA1-AFDA-733C407FF403}" presName="tx2" presStyleLbl="revTx" presStyleIdx="1" presStyleCnt="4"/>
      <dgm:spPr/>
      <dgm:t>
        <a:bodyPr/>
        <a:lstStyle/>
        <a:p>
          <a:endParaRPr lang="ru-RU"/>
        </a:p>
      </dgm:t>
    </dgm:pt>
    <dgm:pt modelId="{EB849E36-859A-47D5-9E13-8BAFA50BD205}" type="pres">
      <dgm:prSet presAssocID="{B0699E1A-347D-4DA1-AFDA-733C407FF403}" presName="vert2" presStyleCnt="0"/>
      <dgm:spPr/>
    </dgm:pt>
    <dgm:pt modelId="{08CD3A54-5B15-4226-B963-2B94B3BF7EC7}" type="pres">
      <dgm:prSet presAssocID="{B0699E1A-347D-4DA1-AFDA-733C407FF403}" presName="thinLine2b" presStyleLbl="callout" presStyleIdx="0" presStyleCnt="3"/>
      <dgm:spPr/>
    </dgm:pt>
    <dgm:pt modelId="{C48B8292-8626-4C89-BC77-A5ED5FE68E86}" type="pres">
      <dgm:prSet presAssocID="{B0699E1A-347D-4DA1-AFDA-733C407FF403}" presName="vertSpace2b" presStyleCnt="0"/>
      <dgm:spPr/>
    </dgm:pt>
    <dgm:pt modelId="{A8739465-B46C-4361-9A61-E4469E1C8A57}" type="pres">
      <dgm:prSet presAssocID="{A3D2C4E8-379E-4BCE-8A5A-CB86253CA5A9}" presName="horz2" presStyleCnt="0"/>
      <dgm:spPr/>
    </dgm:pt>
    <dgm:pt modelId="{79CA48AF-4D1D-4BB5-A8C2-722F8A8AFDF6}" type="pres">
      <dgm:prSet presAssocID="{A3D2C4E8-379E-4BCE-8A5A-CB86253CA5A9}" presName="horzSpace2" presStyleCnt="0"/>
      <dgm:spPr/>
    </dgm:pt>
    <dgm:pt modelId="{3825383B-80C9-46BA-9F18-BB29B8FDE255}" type="pres">
      <dgm:prSet presAssocID="{A3D2C4E8-379E-4BCE-8A5A-CB86253CA5A9}" presName="tx2" presStyleLbl="revTx" presStyleIdx="2" presStyleCnt="4"/>
      <dgm:spPr/>
      <dgm:t>
        <a:bodyPr/>
        <a:lstStyle/>
        <a:p>
          <a:endParaRPr lang="ru-RU"/>
        </a:p>
      </dgm:t>
    </dgm:pt>
    <dgm:pt modelId="{E62BBF3B-2D98-4FE6-AAE4-32CB2F5CDE75}" type="pres">
      <dgm:prSet presAssocID="{A3D2C4E8-379E-4BCE-8A5A-CB86253CA5A9}" presName="vert2" presStyleCnt="0"/>
      <dgm:spPr/>
    </dgm:pt>
    <dgm:pt modelId="{C1CBC56D-8931-4E09-8128-C1EDC8AB1168}" type="pres">
      <dgm:prSet presAssocID="{A3D2C4E8-379E-4BCE-8A5A-CB86253CA5A9}" presName="thinLine2b" presStyleLbl="callout" presStyleIdx="1" presStyleCnt="3"/>
      <dgm:spPr/>
    </dgm:pt>
    <dgm:pt modelId="{4484C109-10C3-4B00-8ED8-617160F246C2}" type="pres">
      <dgm:prSet presAssocID="{A3D2C4E8-379E-4BCE-8A5A-CB86253CA5A9}" presName="vertSpace2b" presStyleCnt="0"/>
      <dgm:spPr/>
    </dgm:pt>
    <dgm:pt modelId="{D6147B74-9D5E-472C-BB91-C4B91E059546}" type="pres">
      <dgm:prSet presAssocID="{90D22D7D-622D-45E0-A1E9-44D75110F35D}" presName="horz2" presStyleCnt="0"/>
      <dgm:spPr/>
    </dgm:pt>
    <dgm:pt modelId="{2E45BF51-E3D3-4D0B-9DC7-2AADB4E73EDD}" type="pres">
      <dgm:prSet presAssocID="{90D22D7D-622D-45E0-A1E9-44D75110F35D}" presName="horzSpace2" presStyleCnt="0"/>
      <dgm:spPr/>
    </dgm:pt>
    <dgm:pt modelId="{F198803F-C284-4998-B036-D0106AC4896B}" type="pres">
      <dgm:prSet presAssocID="{90D22D7D-622D-45E0-A1E9-44D75110F35D}" presName="tx2" presStyleLbl="revTx" presStyleIdx="3" presStyleCnt="4"/>
      <dgm:spPr/>
      <dgm:t>
        <a:bodyPr/>
        <a:lstStyle/>
        <a:p>
          <a:endParaRPr lang="ru-RU"/>
        </a:p>
      </dgm:t>
    </dgm:pt>
    <dgm:pt modelId="{B158B47C-083B-4289-8E01-0592C6A58D31}" type="pres">
      <dgm:prSet presAssocID="{90D22D7D-622D-45E0-A1E9-44D75110F35D}" presName="vert2" presStyleCnt="0"/>
      <dgm:spPr/>
    </dgm:pt>
    <dgm:pt modelId="{5526D58D-3292-4452-96A6-F9BBAE7FCE5B}" type="pres">
      <dgm:prSet presAssocID="{90D22D7D-622D-45E0-A1E9-44D75110F35D}" presName="thinLine2b" presStyleLbl="callout" presStyleIdx="2" presStyleCnt="3"/>
      <dgm:spPr/>
    </dgm:pt>
    <dgm:pt modelId="{723D5896-631E-47F6-800F-43C47B4C5CDB}" type="pres">
      <dgm:prSet presAssocID="{90D22D7D-622D-45E0-A1E9-44D75110F35D}" presName="vertSpace2b" presStyleCnt="0"/>
      <dgm:spPr/>
    </dgm:pt>
  </dgm:ptLst>
  <dgm:cxnLst>
    <dgm:cxn modelId="{1FD27584-A6B7-4BC8-8ACD-48F5F9881102}" type="presOf" srcId="{589D5868-B5D7-4154-8736-AE3D0BA0679C}" destId="{AA7AD5D8-D5D3-4A54-A4F3-1905EA529993}" srcOrd="0" destOrd="0" presId="urn:microsoft.com/office/officeart/2008/layout/LinedList"/>
    <dgm:cxn modelId="{25E878BB-C0AD-4635-9969-ADC1093E6A22}" type="presOf" srcId="{A3D2C4E8-379E-4BCE-8A5A-CB86253CA5A9}" destId="{3825383B-80C9-46BA-9F18-BB29B8FDE255}" srcOrd="0" destOrd="0" presId="urn:microsoft.com/office/officeart/2008/layout/LinedList"/>
    <dgm:cxn modelId="{08A17C2C-6757-4431-B26E-DE170BCE4C91}" type="presOf" srcId="{90D22D7D-622D-45E0-A1E9-44D75110F35D}" destId="{F198803F-C284-4998-B036-D0106AC4896B}" srcOrd="0" destOrd="0" presId="urn:microsoft.com/office/officeart/2008/layout/LinedList"/>
    <dgm:cxn modelId="{044F9EDE-5895-459A-AAFE-4A164BFBD8F4}" type="presOf" srcId="{D42ECB72-FA77-4931-BBCA-459313B70218}" destId="{3881A037-E1A6-4E81-AC06-98684AA19680}" srcOrd="0" destOrd="0" presId="urn:microsoft.com/office/officeart/2008/layout/LinedList"/>
    <dgm:cxn modelId="{2E102D8B-6014-4BB5-A853-9B1EB3EF461B}" srcId="{589D5868-B5D7-4154-8736-AE3D0BA0679C}" destId="{B0699E1A-347D-4DA1-AFDA-733C407FF403}" srcOrd="0" destOrd="0" parTransId="{D91A21E6-930B-47A0-B050-C2355AA2ECAD}" sibTransId="{840126DB-542B-4C42-979B-DBEEE58F6AB7}"/>
    <dgm:cxn modelId="{3404024E-70BE-4962-9F4A-EE836807FCDE}" type="presOf" srcId="{B0699E1A-347D-4DA1-AFDA-733C407FF403}" destId="{C9BA91DD-2992-496E-BE34-53320087E771}" srcOrd="0" destOrd="0" presId="urn:microsoft.com/office/officeart/2008/layout/LinedList"/>
    <dgm:cxn modelId="{C5E763CE-33E5-403D-92C9-A44BFEECE9B2}" srcId="{589D5868-B5D7-4154-8736-AE3D0BA0679C}" destId="{A3D2C4E8-379E-4BCE-8A5A-CB86253CA5A9}" srcOrd="1" destOrd="0" parTransId="{BBFBDCE0-78A2-401F-9DAA-36DE14790D97}" sibTransId="{9EF2A4AB-47EA-478E-91E8-8025A085F93F}"/>
    <dgm:cxn modelId="{296F55A7-670E-4610-8D80-E3F8DC64C088}" srcId="{589D5868-B5D7-4154-8736-AE3D0BA0679C}" destId="{90D22D7D-622D-45E0-A1E9-44D75110F35D}" srcOrd="2" destOrd="0" parTransId="{3C9BE210-77E0-4899-89EA-2E399F75D564}" sibTransId="{8CC066BE-DBA1-4948-A77C-AC35C9F7A143}"/>
    <dgm:cxn modelId="{19556F93-C197-41B5-BAD6-5F4F48B40DA3}" srcId="{D42ECB72-FA77-4931-BBCA-459313B70218}" destId="{589D5868-B5D7-4154-8736-AE3D0BA0679C}" srcOrd="0" destOrd="0" parTransId="{9FCAC9D2-1445-4690-9FEF-6E776752D352}" sibTransId="{A0481C64-A316-4E76-8389-A02565566920}"/>
    <dgm:cxn modelId="{921BF5E8-5F4B-46A7-A387-2583B313A9F1}" type="presParOf" srcId="{3881A037-E1A6-4E81-AC06-98684AA19680}" destId="{1F24756D-2807-4791-BE07-34E5D19B55DB}" srcOrd="0" destOrd="0" presId="urn:microsoft.com/office/officeart/2008/layout/LinedList"/>
    <dgm:cxn modelId="{1FBE5C3F-A087-4E5B-AF59-25662B878D2A}" type="presParOf" srcId="{3881A037-E1A6-4E81-AC06-98684AA19680}" destId="{B7F73275-0472-44F9-9617-17367DEE4ACB}" srcOrd="1" destOrd="0" presId="urn:microsoft.com/office/officeart/2008/layout/LinedList"/>
    <dgm:cxn modelId="{038BFBF7-595A-4062-B881-6E49EB55BBF4}" type="presParOf" srcId="{B7F73275-0472-44F9-9617-17367DEE4ACB}" destId="{AA7AD5D8-D5D3-4A54-A4F3-1905EA529993}" srcOrd="0" destOrd="0" presId="urn:microsoft.com/office/officeart/2008/layout/LinedList"/>
    <dgm:cxn modelId="{0737CEA4-5F88-4DC9-B88F-387C683FC0F6}" type="presParOf" srcId="{B7F73275-0472-44F9-9617-17367DEE4ACB}" destId="{1B5A4BD0-A04D-40AD-9EE7-494E031B6573}" srcOrd="1" destOrd="0" presId="urn:microsoft.com/office/officeart/2008/layout/LinedList"/>
    <dgm:cxn modelId="{0F1AF859-7B5B-4592-81A5-52ECA4F04138}" type="presParOf" srcId="{1B5A4BD0-A04D-40AD-9EE7-494E031B6573}" destId="{BC1136E8-78BC-4991-A82A-348D939B2C65}" srcOrd="0" destOrd="0" presId="urn:microsoft.com/office/officeart/2008/layout/LinedList"/>
    <dgm:cxn modelId="{CAA82C2A-4DC0-410F-A6B5-442CA3D00126}" type="presParOf" srcId="{1B5A4BD0-A04D-40AD-9EE7-494E031B6573}" destId="{BA92AE5D-E01D-41FE-A4ED-A797B0C84D5D}" srcOrd="1" destOrd="0" presId="urn:microsoft.com/office/officeart/2008/layout/LinedList"/>
    <dgm:cxn modelId="{3A3A359E-0539-4FB1-BDFB-B1C39C230BFC}" type="presParOf" srcId="{BA92AE5D-E01D-41FE-A4ED-A797B0C84D5D}" destId="{374D9A4E-20B8-45FC-841B-30F85AF76F05}" srcOrd="0" destOrd="0" presId="urn:microsoft.com/office/officeart/2008/layout/LinedList"/>
    <dgm:cxn modelId="{B7B24468-C49F-40BB-8CA2-E527E57563DF}" type="presParOf" srcId="{BA92AE5D-E01D-41FE-A4ED-A797B0C84D5D}" destId="{C9BA91DD-2992-496E-BE34-53320087E771}" srcOrd="1" destOrd="0" presId="urn:microsoft.com/office/officeart/2008/layout/LinedList"/>
    <dgm:cxn modelId="{960C08D0-72F6-408A-8EAA-8EDDAC737A10}" type="presParOf" srcId="{BA92AE5D-E01D-41FE-A4ED-A797B0C84D5D}" destId="{EB849E36-859A-47D5-9E13-8BAFA50BD205}" srcOrd="2" destOrd="0" presId="urn:microsoft.com/office/officeart/2008/layout/LinedList"/>
    <dgm:cxn modelId="{7119FC09-25BD-42AB-81E4-AA0E91A03616}" type="presParOf" srcId="{1B5A4BD0-A04D-40AD-9EE7-494E031B6573}" destId="{08CD3A54-5B15-4226-B963-2B94B3BF7EC7}" srcOrd="2" destOrd="0" presId="urn:microsoft.com/office/officeart/2008/layout/LinedList"/>
    <dgm:cxn modelId="{1ED2C3BE-07CB-4F7A-9158-A4B632BE8404}" type="presParOf" srcId="{1B5A4BD0-A04D-40AD-9EE7-494E031B6573}" destId="{C48B8292-8626-4C89-BC77-A5ED5FE68E86}" srcOrd="3" destOrd="0" presId="urn:microsoft.com/office/officeart/2008/layout/LinedList"/>
    <dgm:cxn modelId="{76725E47-AEA8-4790-B46B-11B3BD59217F}" type="presParOf" srcId="{1B5A4BD0-A04D-40AD-9EE7-494E031B6573}" destId="{A8739465-B46C-4361-9A61-E4469E1C8A57}" srcOrd="4" destOrd="0" presId="urn:microsoft.com/office/officeart/2008/layout/LinedList"/>
    <dgm:cxn modelId="{1E235EE8-1BB4-4B57-9E8F-E4E623C46273}" type="presParOf" srcId="{A8739465-B46C-4361-9A61-E4469E1C8A57}" destId="{79CA48AF-4D1D-4BB5-A8C2-722F8A8AFDF6}" srcOrd="0" destOrd="0" presId="urn:microsoft.com/office/officeart/2008/layout/LinedList"/>
    <dgm:cxn modelId="{CE8233D7-A68C-4159-AF67-2547A92EF6D6}" type="presParOf" srcId="{A8739465-B46C-4361-9A61-E4469E1C8A57}" destId="{3825383B-80C9-46BA-9F18-BB29B8FDE255}" srcOrd="1" destOrd="0" presId="urn:microsoft.com/office/officeart/2008/layout/LinedList"/>
    <dgm:cxn modelId="{FF2F4C01-7EBB-4CA7-A8F9-D66DE3560CB2}" type="presParOf" srcId="{A8739465-B46C-4361-9A61-E4469E1C8A57}" destId="{E62BBF3B-2D98-4FE6-AAE4-32CB2F5CDE75}" srcOrd="2" destOrd="0" presId="urn:microsoft.com/office/officeart/2008/layout/LinedList"/>
    <dgm:cxn modelId="{DD4B6F11-55B2-46E6-A440-4905B0F012A2}" type="presParOf" srcId="{1B5A4BD0-A04D-40AD-9EE7-494E031B6573}" destId="{C1CBC56D-8931-4E09-8128-C1EDC8AB1168}" srcOrd="5" destOrd="0" presId="urn:microsoft.com/office/officeart/2008/layout/LinedList"/>
    <dgm:cxn modelId="{F4892082-B925-4E8F-A514-24E53B8A9106}" type="presParOf" srcId="{1B5A4BD0-A04D-40AD-9EE7-494E031B6573}" destId="{4484C109-10C3-4B00-8ED8-617160F246C2}" srcOrd="6" destOrd="0" presId="urn:microsoft.com/office/officeart/2008/layout/LinedList"/>
    <dgm:cxn modelId="{4984C480-3C3B-4CE0-86AF-5FD79C5F8A65}" type="presParOf" srcId="{1B5A4BD0-A04D-40AD-9EE7-494E031B6573}" destId="{D6147B74-9D5E-472C-BB91-C4B91E059546}" srcOrd="7" destOrd="0" presId="urn:microsoft.com/office/officeart/2008/layout/LinedList"/>
    <dgm:cxn modelId="{64FF48A6-9597-468C-A21C-C8C797003F29}" type="presParOf" srcId="{D6147B74-9D5E-472C-BB91-C4B91E059546}" destId="{2E45BF51-E3D3-4D0B-9DC7-2AADB4E73EDD}" srcOrd="0" destOrd="0" presId="urn:microsoft.com/office/officeart/2008/layout/LinedList"/>
    <dgm:cxn modelId="{7697661C-B7B6-4A3F-A1FD-49878777B806}" type="presParOf" srcId="{D6147B74-9D5E-472C-BB91-C4B91E059546}" destId="{F198803F-C284-4998-B036-D0106AC4896B}" srcOrd="1" destOrd="0" presId="urn:microsoft.com/office/officeart/2008/layout/LinedList"/>
    <dgm:cxn modelId="{74FE9183-8782-43D6-970A-452177B214A1}" type="presParOf" srcId="{D6147B74-9D5E-472C-BB91-C4B91E059546}" destId="{B158B47C-083B-4289-8E01-0592C6A58D31}" srcOrd="2" destOrd="0" presId="urn:microsoft.com/office/officeart/2008/layout/LinedList"/>
    <dgm:cxn modelId="{C7158A4F-BCB9-43BA-8CAD-F0903DFB86A7}" type="presParOf" srcId="{1B5A4BD0-A04D-40AD-9EE7-494E031B6573}" destId="{5526D58D-3292-4452-96A6-F9BBAE7FCE5B}" srcOrd="8" destOrd="0" presId="urn:microsoft.com/office/officeart/2008/layout/LinedList"/>
    <dgm:cxn modelId="{436EADC0-665A-42D2-A304-63508A011FA8}" type="presParOf" srcId="{1B5A4BD0-A04D-40AD-9EE7-494E031B6573}" destId="{723D5896-631E-47F6-800F-43C47B4C5CD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50725-26CF-42FB-B161-7D3E1AD611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4A2DF2-CE3D-4DB2-8860-19F53115C475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реализация Указа Президента РФ от 7 мая 2018 года № 204, участие в реализации национальных проектов</a:t>
          </a:r>
          <a:endParaRPr lang="ru-RU" dirty="0"/>
        </a:p>
      </dgm:t>
    </dgm:pt>
    <dgm:pt modelId="{CD2F557D-7AB2-441E-862F-94DA79BB3680}" type="parTrans" cxnId="{AF1B530E-80D5-4F0D-8FDE-B62BC49EF8CF}">
      <dgm:prSet/>
      <dgm:spPr/>
      <dgm:t>
        <a:bodyPr/>
        <a:lstStyle/>
        <a:p>
          <a:endParaRPr lang="ru-RU"/>
        </a:p>
      </dgm:t>
    </dgm:pt>
    <dgm:pt modelId="{C9FDAD35-DDE6-4040-9337-BD4994046F50}" type="sibTrans" cxnId="{AF1B530E-80D5-4F0D-8FDE-B62BC49EF8CF}">
      <dgm:prSet/>
      <dgm:spPr/>
      <dgm:t>
        <a:bodyPr/>
        <a:lstStyle/>
        <a:p>
          <a:endParaRPr lang="ru-RU"/>
        </a:p>
      </dgm:t>
    </dgm:pt>
    <dgm:pt modelId="{43F09E05-F702-481F-88E0-91C145D4AA5A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повышение эффективности бюджетных расходов, </a:t>
          </a:r>
        </a:p>
        <a:p>
          <a:r>
            <a:rPr lang="ru-RU" dirty="0" smtClean="0"/>
            <a:t>вовлечение граждан в бюджетный процесс</a:t>
          </a:r>
          <a:endParaRPr lang="ru-RU" dirty="0"/>
        </a:p>
      </dgm:t>
    </dgm:pt>
    <dgm:pt modelId="{C13FFC5E-A305-4B13-A80C-937C59F65541}" type="parTrans" cxnId="{0D45BD4A-448B-4449-8FC9-168D21253FBA}">
      <dgm:prSet/>
      <dgm:spPr/>
      <dgm:t>
        <a:bodyPr/>
        <a:lstStyle/>
        <a:p>
          <a:endParaRPr lang="ru-RU"/>
        </a:p>
      </dgm:t>
    </dgm:pt>
    <dgm:pt modelId="{971CF52A-EB12-4611-BB8D-8C2DEA98850F}" type="sibTrans" cxnId="{0D45BD4A-448B-4449-8FC9-168D21253FBA}">
      <dgm:prSet/>
      <dgm:spPr/>
      <dgm:t>
        <a:bodyPr/>
        <a:lstStyle/>
        <a:p>
          <a:endParaRPr lang="ru-RU"/>
        </a:p>
      </dgm:t>
    </dgm:pt>
    <dgm:pt modelId="{61031D9A-2E9F-472C-A02C-1DD78B4C7D95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продолжение реализации плана мероприятий по росту доходов, оптимизации расходов</a:t>
          </a:r>
          <a:endParaRPr lang="ru-RU" dirty="0"/>
        </a:p>
      </dgm:t>
    </dgm:pt>
    <dgm:pt modelId="{1A2D81CB-F844-4EA8-BF01-F5969EF64768}" type="parTrans" cxnId="{1C9B7F49-BCBE-4754-9589-674EF27D965D}">
      <dgm:prSet/>
      <dgm:spPr/>
      <dgm:t>
        <a:bodyPr/>
        <a:lstStyle/>
        <a:p>
          <a:endParaRPr lang="ru-RU"/>
        </a:p>
      </dgm:t>
    </dgm:pt>
    <dgm:pt modelId="{65AE0C9E-A4A5-43B3-8737-34C87551F774}" type="sibTrans" cxnId="{1C9B7F49-BCBE-4754-9589-674EF27D965D}">
      <dgm:prSet/>
      <dgm:spPr/>
      <dgm:t>
        <a:bodyPr/>
        <a:lstStyle/>
        <a:p>
          <a:endParaRPr lang="ru-RU"/>
        </a:p>
      </dgm:t>
    </dgm:pt>
    <dgm:pt modelId="{341F4D2F-861B-4D3A-ACCF-D5B398C4583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взаимодействие с краевыми органами власти по увеличению объема финансовой поддержки из краевого бюджета</a:t>
          </a:r>
          <a:endParaRPr lang="ru-RU" dirty="0"/>
        </a:p>
      </dgm:t>
    </dgm:pt>
    <dgm:pt modelId="{A1A5CB99-365A-4E43-8C66-6BDB86688FD2}" type="parTrans" cxnId="{83CF16BC-0994-46BE-BD88-B96277CB407C}">
      <dgm:prSet/>
      <dgm:spPr/>
      <dgm:t>
        <a:bodyPr/>
        <a:lstStyle/>
        <a:p>
          <a:endParaRPr lang="ru-RU"/>
        </a:p>
      </dgm:t>
    </dgm:pt>
    <dgm:pt modelId="{3E2DB2C4-C9A1-410E-A15B-EC34B69472FB}" type="sibTrans" cxnId="{83CF16BC-0994-46BE-BD88-B96277CB407C}">
      <dgm:prSet/>
      <dgm:spPr/>
      <dgm:t>
        <a:bodyPr/>
        <a:lstStyle/>
        <a:p>
          <a:endParaRPr lang="ru-RU"/>
        </a:p>
      </dgm:t>
    </dgm:pt>
    <dgm:pt modelId="{B2294729-DA6F-4C53-9610-4E256AD1D9F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повышение открытости и прозрачности местных бюджетов </a:t>
          </a:r>
          <a:endParaRPr lang="ru-RU" dirty="0"/>
        </a:p>
      </dgm:t>
    </dgm:pt>
    <dgm:pt modelId="{7E8FF9C9-7340-4264-8C43-83B14A04032C}" type="parTrans" cxnId="{73845F14-44A6-4B55-895F-7D7925EFB062}">
      <dgm:prSet/>
      <dgm:spPr/>
      <dgm:t>
        <a:bodyPr/>
        <a:lstStyle/>
        <a:p>
          <a:endParaRPr lang="ru-RU"/>
        </a:p>
      </dgm:t>
    </dgm:pt>
    <dgm:pt modelId="{CF98F9C7-9140-48AF-9CF5-6F9D525AE89C}" type="sibTrans" cxnId="{73845F14-44A6-4B55-895F-7D7925EFB062}">
      <dgm:prSet/>
      <dgm:spPr/>
      <dgm:t>
        <a:bodyPr/>
        <a:lstStyle/>
        <a:p>
          <a:endParaRPr lang="ru-RU"/>
        </a:p>
      </dgm:t>
    </dgm:pt>
    <dgm:pt modelId="{97BC6F6A-B683-4A1A-A00C-3DC71CE07B43}" type="pres">
      <dgm:prSet presAssocID="{52C50725-26CF-42FB-B161-7D3E1AD611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D4146B-84B6-4F7E-AA1B-C455959CE75E}" type="pres">
      <dgm:prSet presAssocID="{B2294729-DA6F-4C53-9610-4E256AD1D9F2}" presName="parentText" presStyleLbl="node1" presStyleIdx="0" presStyleCnt="5" custScaleY="53152" custLinFactY="243426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36D3A-ECA4-4489-85DF-3171E73D44D8}" type="pres">
      <dgm:prSet presAssocID="{CF98F9C7-9140-48AF-9CF5-6F9D525AE89C}" presName="spacer" presStyleCnt="0"/>
      <dgm:spPr/>
    </dgm:pt>
    <dgm:pt modelId="{6D17BBB6-9999-4659-8ED6-C2E77CE77E46}" type="pres">
      <dgm:prSet presAssocID="{61031D9A-2E9F-472C-A02C-1DD78B4C7D95}" presName="parentText" presStyleLbl="node1" presStyleIdx="1" presStyleCnt="5" custLinFactY="299295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0CFE5-9A73-43F0-80B2-59DC85E57C82}" type="pres">
      <dgm:prSet presAssocID="{65AE0C9E-A4A5-43B3-8737-34C87551F774}" presName="spacer" presStyleCnt="0"/>
      <dgm:spPr/>
    </dgm:pt>
    <dgm:pt modelId="{FA438204-DC2B-49A6-9CC2-20B09101D97D}" type="pres">
      <dgm:prSet presAssocID="{43F09E05-F702-481F-88E0-91C145D4AA5A}" presName="parentText" presStyleLbl="node1" presStyleIdx="2" presStyleCnt="5" custScaleY="66812" custLinFactY="1421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63E7F-5878-4052-8675-9D6335FB6E20}" type="pres">
      <dgm:prSet presAssocID="{971CF52A-EB12-4611-BB8D-8C2DEA98850F}" presName="spacer" presStyleCnt="0"/>
      <dgm:spPr/>
    </dgm:pt>
    <dgm:pt modelId="{700E0A9E-A7C2-4CA7-8D33-F4DF4D79E4BD}" type="pres">
      <dgm:prSet presAssocID="{224A2DF2-CE3D-4DB2-8860-19F53115C475}" presName="parentText" presStyleLbl="node1" presStyleIdx="3" presStyleCnt="5" custScaleY="71867" custLinFactY="-307498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BCE0D-5E7A-4796-B52C-1C1BE08F6BF2}" type="pres">
      <dgm:prSet presAssocID="{C9FDAD35-DDE6-4040-9337-BD4994046F50}" presName="spacer" presStyleCnt="0"/>
      <dgm:spPr/>
    </dgm:pt>
    <dgm:pt modelId="{DCFC2E79-2911-48DB-A501-781BBF442423}" type="pres">
      <dgm:prSet presAssocID="{341F4D2F-861B-4D3A-ACCF-D5B398C4583E}" presName="parentText" presStyleLbl="node1" presStyleIdx="4" presStyleCnt="5" custLinFactY="-225340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57BE03-D758-47B0-A5BB-1A05613EFE68}" type="presOf" srcId="{B2294729-DA6F-4C53-9610-4E256AD1D9F2}" destId="{EED4146B-84B6-4F7E-AA1B-C455959CE75E}" srcOrd="0" destOrd="0" presId="urn:microsoft.com/office/officeart/2005/8/layout/vList2"/>
    <dgm:cxn modelId="{0D45BD4A-448B-4449-8FC9-168D21253FBA}" srcId="{52C50725-26CF-42FB-B161-7D3E1AD6111C}" destId="{43F09E05-F702-481F-88E0-91C145D4AA5A}" srcOrd="2" destOrd="0" parTransId="{C13FFC5E-A305-4B13-A80C-937C59F65541}" sibTransId="{971CF52A-EB12-4611-BB8D-8C2DEA98850F}"/>
    <dgm:cxn modelId="{42B135DA-CFDA-46A8-B970-4150087D4D37}" type="presOf" srcId="{61031D9A-2E9F-472C-A02C-1DD78B4C7D95}" destId="{6D17BBB6-9999-4659-8ED6-C2E77CE77E46}" srcOrd="0" destOrd="0" presId="urn:microsoft.com/office/officeart/2005/8/layout/vList2"/>
    <dgm:cxn modelId="{D8377B30-C9AA-4527-95A1-822DAA516DE2}" type="presOf" srcId="{43F09E05-F702-481F-88E0-91C145D4AA5A}" destId="{FA438204-DC2B-49A6-9CC2-20B09101D97D}" srcOrd="0" destOrd="0" presId="urn:microsoft.com/office/officeart/2005/8/layout/vList2"/>
    <dgm:cxn modelId="{1C9B7F49-BCBE-4754-9589-674EF27D965D}" srcId="{52C50725-26CF-42FB-B161-7D3E1AD6111C}" destId="{61031D9A-2E9F-472C-A02C-1DD78B4C7D95}" srcOrd="1" destOrd="0" parTransId="{1A2D81CB-F844-4EA8-BF01-F5969EF64768}" sibTransId="{65AE0C9E-A4A5-43B3-8737-34C87551F774}"/>
    <dgm:cxn modelId="{8664DF86-F81C-4274-B9E6-E70079F2592B}" type="presOf" srcId="{341F4D2F-861B-4D3A-ACCF-D5B398C4583E}" destId="{DCFC2E79-2911-48DB-A501-781BBF442423}" srcOrd="0" destOrd="0" presId="urn:microsoft.com/office/officeart/2005/8/layout/vList2"/>
    <dgm:cxn modelId="{AF1B530E-80D5-4F0D-8FDE-B62BC49EF8CF}" srcId="{52C50725-26CF-42FB-B161-7D3E1AD6111C}" destId="{224A2DF2-CE3D-4DB2-8860-19F53115C475}" srcOrd="3" destOrd="0" parTransId="{CD2F557D-7AB2-441E-862F-94DA79BB3680}" sibTransId="{C9FDAD35-DDE6-4040-9337-BD4994046F50}"/>
    <dgm:cxn modelId="{BCBED374-1228-4E75-AE1F-873734D4EB72}" type="presOf" srcId="{224A2DF2-CE3D-4DB2-8860-19F53115C475}" destId="{700E0A9E-A7C2-4CA7-8D33-F4DF4D79E4BD}" srcOrd="0" destOrd="0" presId="urn:microsoft.com/office/officeart/2005/8/layout/vList2"/>
    <dgm:cxn modelId="{3B7E7236-5D54-4835-B446-718E14C0A630}" type="presOf" srcId="{52C50725-26CF-42FB-B161-7D3E1AD6111C}" destId="{97BC6F6A-B683-4A1A-A00C-3DC71CE07B43}" srcOrd="0" destOrd="0" presId="urn:microsoft.com/office/officeart/2005/8/layout/vList2"/>
    <dgm:cxn modelId="{83CF16BC-0994-46BE-BD88-B96277CB407C}" srcId="{52C50725-26CF-42FB-B161-7D3E1AD6111C}" destId="{341F4D2F-861B-4D3A-ACCF-D5B398C4583E}" srcOrd="4" destOrd="0" parTransId="{A1A5CB99-365A-4E43-8C66-6BDB86688FD2}" sibTransId="{3E2DB2C4-C9A1-410E-A15B-EC34B69472FB}"/>
    <dgm:cxn modelId="{73845F14-44A6-4B55-895F-7D7925EFB062}" srcId="{52C50725-26CF-42FB-B161-7D3E1AD6111C}" destId="{B2294729-DA6F-4C53-9610-4E256AD1D9F2}" srcOrd="0" destOrd="0" parTransId="{7E8FF9C9-7340-4264-8C43-83B14A04032C}" sibTransId="{CF98F9C7-9140-48AF-9CF5-6F9D525AE89C}"/>
    <dgm:cxn modelId="{D1A0F8D5-B5C6-44E0-9ACD-C83A7BF37DCD}" type="presParOf" srcId="{97BC6F6A-B683-4A1A-A00C-3DC71CE07B43}" destId="{EED4146B-84B6-4F7E-AA1B-C455959CE75E}" srcOrd="0" destOrd="0" presId="urn:microsoft.com/office/officeart/2005/8/layout/vList2"/>
    <dgm:cxn modelId="{BEBC8C7B-D3F5-4124-B696-5C44339D4260}" type="presParOf" srcId="{97BC6F6A-B683-4A1A-A00C-3DC71CE07B43}" destId="{99B36D3A-ECA4-4489-85DF-3171E73D44D8}" srcOrd="1" destOrd="0" presId="urn:microsoft.com/office/officeart/2005/8/layout/vList2"/>
    <dgm:cxn modelId="{83A59728-1D9D-4317-80A1-802E389B970A}" type="presParOf" srcId="{97BC6F6A-B683-4A1A-A00C-3DC71CE07B43}" destId="{6D17BBB6-9999-4659-8ED6-C2E77CE77E46}" srcOrd="2" destOrd="0" presId="urn:microsoft.com/office/officeart/2005/8/layout/vList2"/>
    <dgm:cxn modelId="{D0E593D1-A6B3-4C40-9A99-5EE01E5EEEED}" type="presParOf" srcId="{97BC6F6A-B683-4A1A-A00C-3DC71CE07B43}" destId="{9DE0CFE5-9A73-43F0-80B2-59DC85E57C82}" srcOrd="3" destOrd="0" presId="urn:microsoft.com/office/officeart/2005/8/layout/vList2"/>
    <dgm:cxn modelId="{12E7493E-B9F4-48E8-A2A4-5BE875D9FBAA}" type="presParOf" srcId="{97BC6F6A-B683-4A1A-A00C-3DC71CE07B43}" destId="{FA438204-DC2B-49A6-9CC2-20B09101D97D}" srcOrd="4" destOrd="0" presId="urn:microsoft.com/office/officeart/2005/8/layout/vList2"/>
    <dgm:cxn modelId="{33D6C645-E60B-4450-9D04-FF832A5FCDA0}" type="presParOf" srcId="{97BC6F6A-B683-4A1A-A00C-3DC71CE07B43}" destId="{86963E7F-5878-4052-8675-9D6335FB6E20}" srcOrd="5" destOrd="0" presId="urn:microsoft.com/office/officeart/2005/8/layout/vList2"/>
    <dgm:cxn modelId="{BB9CE74B-DAF8-429B-BD2E-AE756D92ABCF}" type="presParOf" srcId="{97BC6F6A-B683-4A1A-A00C-3DC71CE07B43}" destId="{700E0A9E-A7C2-4CA7-8D33-F4DF4D79E4BD}" srcOrd="6" destOrd="0" presId="urn:microsoft.com/office/officeart/2005/8/layout/vList2"/>
    <dgm:cxn modelId="{E65150D5-55CD-430E-89E4-0CA08D775244}" type="presParOf" srcId="{97BC6F6A-B683-4A1A-A00C-3DC71CE07B43}" destId="{125BCE0D-5E7A-4796-B52C-1C1BE08F6BF2}" srcOrd="7" destOrd="0" presId="urn:microsoft.com/office/officeart/2005/8/layout/vList2"/>
    <dgm:cxn modelId="{7D67FA2F-9A4D-4E5E-B11E-932DC78DEE77}" type="presParOf" srcId="{97BC6F6A-B683-4A1A-A00C-3DC71CE07B43}" destId="{DCFC2E79-2911-48DB-A501-781BBF442423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24756D-2807-4791-BE07-34E5D19B55DB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AD5D8-D5D3-4A54-A4F3-1905EA529993}">
      <dsp:nvSpPr>
        <dsp:cNvPr id="0" name=""/>
        <dsp:cNvSpPr/>
      </dsp:nvSpPr>
      <dsp:spPr>
        <a:xfrm>
          <a:off x="0" y="0"/>
          <a:ext cx="1219200" cy="406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  <a:sp3d extrusionH="28000" prstMaterial="matte"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219200" cy="4063999"/>
      </dsp:txXfrm>
    </dsp:sp>
    <dsp:sp modelId="{C9BA91DD-2992-496E-BE34-53320087E771}">
      <dsp:nvSpPr>
        <dsp:cNvPr id="0" name=""/>
        <dsp:cNvSpPr/>
      </dsp:nvSpPr>
      <dsp:spPr>
        <a:xfrm>
          <a:off x="1310639" y="63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  <a:sp3d extrusionH="28000" prstMaterial="matte"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2020 год</a:t>
          </a:r>
          <a:endParaRPr lang="ru-RU" sz="5800" kern="1200" dirty="0"/>
        </a:p>
      </dsp:txBody>
      <dsp:txXfrm>
        <a:off x="1310639" y="63499"/>
        <a:ext cx="4785360" cy="1269999"/>
      </dsp:txXfrm>
    </dsp:sp>
    <dsp:sp modelId="{08CD3A54-5B15-4226-B963-2B94B3BF7EC7}">
      <dsp:nvSpPr>
        <dsp:cNvPr id="0" name=""/>
        <dsp:cNvSpPr/>
      </dsp:nvSpPr>
      <dsp:spPr>
        <a:xfrm>
          <a:off x="1219199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5383B-80C9-46BA-9F18-BB29B8FDE255}">
      <dsp:nvSpPr>
        <dsp:cNvPr id="0" name=""/>
        <dsp:cNvSpPr/>
      </dsp:nvSpPr>
      <dsp:spPr>
        <a:xfrm>
          <a:off x="1310639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  <a:sp3d extrusionH="28000" prstMaterial="matte"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2021 год</a:t>
          </a:r>
          <a:endParaRPr lang="ru-RU" sz="5800" kern="1200" dirty="0"/>
        </a:p>
      </dsp:txBody>
      <dsp:txXfrm>
        <a:off x="1310639" y="1396999"/>
        <a:ext cx="4785360" cy="1269999"/>
      </dsp:txXfrm>
    </dsp:sp>
    <dsp:sp modelId="{C1CBC56D-8931-4E09-8128-C1EDC8AB1168}">
      <dsp:nvSpPr>
        <dsp:cNvPr id="0" name=""/>
        <dsp:cNvSpPr/>
      </dsp:nvSpPr>
      <dsp:spPr>
        <a:xfrm>
          <a:off x="1219199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8803F-C284-4998-B036-D0106AC4896B}">
      <dsp:nvSpPr>
        <dsp:cNvPr id="0" name=""/>
        <dsp:cNvSpPr/>
      </dsp:nvSpPr>
      <dsp:spPr>
        <a:xfrm>
          <a:off x="1310639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  <a:sp3d extrusionH="28000" prstMaterial="matte"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2022 год</a:t>
          </a:r>
          <a:endParaRPr lang="ru-RU" sz="5800" kern="1200" dirty="0"/>
        </a:p>
      </dsp:txBody>
      <dsp:txXfrm>
        <a:off x="1310639" y="2730499"/>
        <a:ext cx="4785360" cy="1269999"/>
      </dsp:txXfrm>
    </dsp:sp>
    <dsp:sp modelId="{5526D58D-3292-4452-96A6-F9BBAE7FCE5B}">
      <dsp:nvSpPr>
        <dsp:cNvPr id="0" name=""/>
        <dsp:cNvSpPr/>
      </dsp:nvSpPr>
      <dsp:spPr>
        <a:xfrm>
          <a:off x="1219199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D4146B-84B6-4F7E-AA1B-C455959CE75E}">
      <dsp:nvSpPr>
        <dsp:cNvPr id="0" name=""/>
        <dsp:cNvSpPr/>
      </dsp:nvSpPr>
      <dsp:spPr>
        <a:xfrm>
          <a:off x="0" y="3241574"/>
          <a:ext cx="7092280" cy="655501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открытости и прозрачности местных бюджетов </a:t>
          </a:r>
          <a:endParaRPr lang="ru-RU" sz="1800" kern="1200" dirty="0"/>
        </a:p>
      </dsp:txBody>
      <dsp:txXfrm>
        <a:off x="0" y="3241574"/>
        <a:ext cx="7092280" cy="655501"/>
      </dsp:txXfrm>
    </dsp:sp>
    <dsp:sp modelId="{6D17BBB6-9999-4659-8ED6-C2E77CE77E46}">
      <dsp:nvSpPr>
        <dsp:cNvPr id="0" name=""/>
        <dsp:cNvSpPr/>
      </dsp:nvSpPr>
      <dsp:spPr>
        <a:xfrm>
          <a:off x="0" y="3951318"/>
          <a:ext cx="7092280" cy="1233257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продолжение реализации плана мероприятий по росту доходов, оптимизации расходов</a:t>
          </a:r>
          <a:endParaRPr lang="ru-RU" sz="1800" kern="1200" dirty="0"/>
        </a:p>
      </dsp:txBody>
      <dsp:txXfrm>
        <a:off x="0" y="3951318"/>
        <a:ext cx="7092280" cy="1233257"/>
      </dsp:txXfrm>
    </dsp:sp>
    <dsp:sp modelId="{FA438204-DC2B-49A6-9CC2-20B09101D97D}">
      <dsp:nvSpPr>
        <dsp:cNvPr id="0" name=""/>
        <dsp:cNvSpPr/>
      </dsp:nvSpPr>
      <dsp:spPr>
        <a:xfrm>
          <a:off x="0" y="2303522"/>
          <a:ext cx="7092280" cy="823964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эффективности бюджетных расходов,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вовлечение граждан в бюджетный процесс</a:t>
          </a:r>
          <a:endParaRPr lang="ru-RU" sz="1800" kern="1200" dirty="0"/>
        </a:p>
      </dsp:txBody>
      <dsp:txXfrm>
        <a:off x="0" y="2303522"/>
        <a:ext cx="7092280" cy="823964"/>
      </dsp:txXfrm>
    </dsp:sp>
    <dsp:sp modelId="{700E0A9E-A7C2-4CA7-8D33-F4DF4D79E4BD}">
      <dsp:nvSpPr>
        <dsp:cNvPr id="0" name=""/>
        <dsp:cNvSpPr/>
      </dsp:nvSpPr>
      <dsp:spPr>
        <a:xfrm>
          <a:off x="0" y="0"/>
          <a:ext cx="7092280" cy="886305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реализация Указа Президента РФ от 7 мая 2018 года № 204, участие в реализации национальных проектов</a:t>
          </a:r>
          <a:endParaRPr lang="ru-RU" sz="1800" kern="1200" dirty="0"/>
        </a:p>
      </dsp:txBody>
      <dsp:txXfrm>
        <a:off x="0" y="0"/>
        <a:ext cx="7092280" cy="886305"/>
      </dsp:txXfrm>
    </dsp:sp>
    <dsp:sp modelId="{DCFC2E79-2911-48DB-A501-781BBF442423}">
      <dsp:nvSpPr>
        <dsp:cNvPr id="0" name=""/>
        <dsp:cNvSpPr/>
      </dsp:nvSpPr>
      <dsp:spPr>
        <a:xfrm>
          <a:off x="0" y="932790"/>
          <a:ext cx="7092280" cy="1233257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взаимодействие с краевыми органами власти по увеличению объема финансовой поддержки из краевого бюджета</a:t>
          </a:r>
          <a:endParaRPr lang="ru-RU" sz="1800" kern="1200" dirty="0"/>
        </a:p>
      </dsp:txBody>
      <dsp:txXfrm>
        <a:off x="0" y="932790"/>
        <a:ext cx="7092280" cy="1233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0.60308</cdr:x>
      <cdr:y>0.24354</cdr:y>
    </cdr:from>
    <cdr:to>
      <cdr:x>0.73614</cdr:x>
      <cdr:y>0.42743</cdr:y>
    </cdr:to>
    <cdr:pic>
      <cdr:nvPicPr>
        <cdr:cNvPr id="2" name="Picture 2" descr="C:\Users\Бектяшкина\Downloads\kisspng-arrow-5b326631bf1697.9016565915300296177827 (1)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717237">
          <a:off x="4841756" y="1289189"/>
          <a:ext cx="1068257" cy="973434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92D68-1778-47E6-8F45-640E785BBA79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346D7-105D-408D-8161-9A924B95A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93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346D7-105D-408D-8161-9A924B95A1E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346D7-105D-408D-8161-9A924B95A1E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801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0D0E-3C94-45C9-8E07-573F4A6F4D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10A4F2-DA89-4312-954E-7CF43C9FCE5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132856"/>
            <a:ext cx="8100392" cy="353082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решения 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районном бюджете на 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год и плановый период 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2021-20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годов»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1152202" cy="160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043608" y="1628800"/>
            <a:ext cx="8100392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Каратузский район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141763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Содержимое 31"/>
          <p:cNvGraphicFramePr>
            <a:graphicFrameLocks noGrp="1"/>
          </p:cNvGraphicFramePr>
          <p:nvPr>
            <p:ph idx="1"/>
          </p:nvPr>
        </p:nvGraphicFramePr>
        <p:xfrm>
          <a:off x="2051720" y="1556792"/>
          <a:ext cx="70922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Овал 35"/>
          <p:cNvSpPr/>
          <p:nvPr/>
        </p:nvSpPr>
        <p:spPr>
          <a:xfrm>
            <a:off x="1331640" y="4941168"/>
            <a:ext cx="540000" cy="540000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Овал 36"/>
          <p:cNvSpPr/>
          <p:nvPr/>
        </p:nvSpPr>
        <p:spPr>
          <a:xfrm>
            <a:off x="1259632" y="3933056"/>
            <a:ext cx="540000" cy="54000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Овал 37"/>
          <p:cNvSpPr/>
          <p:nvPr/>
        </p:nvSpPr>
        <p:spPr>
          <a:xfrm>
            <a:off x="1331640" y="1772816"/>
            <a:ext cx="540000" cy="5400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1331640" y="5949280"/>
            <a:ext cx="540000" cy="540000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2" descr="ÐÐ°ÑÑÐ¸Ð½ÐºÐ¸ Ð¿Ð¾ Ð·Ð°Ð¿ÑÐ¾ÑÑ Ð¼ÐµÑÐ¾Ðº Ñ ÑÑÐ±Ð»ÑÐ¼Ð¸ Ð¿Ð¸ÐºÑÐ¾Ð³ÑÐ°Ð¼Ð¼Ð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2636912"/>
            <a:ext cx="648072" cy="648072"/>
          </a:xfrm>
          <a:prstGeom prst="rect">
            <a:avLst/>
          </a:prstGeom>
          <a:noFill/>
        </p:spPr>
      </p:pic>
      <p:pic>
        <p:nvPicPr>
          <p:cNvPr id="10" name="Рисунок 9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43608" y="2492896"/>
          <a:ext cx="6984774" cy="64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391"/>
                <a:gridCol w="1286069"/>
                <a:gridCol w="1594251"/>
                <a:gridCol w="5760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Расходы на оплату труда работников бюджетной сферы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103,0 %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1043608" y="3429000"/>
          <a:ext cx="6984774" cy="64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391"/>
                <a:gridCol w="1286069"/>
                <a:gridCol w="1882284"/>
                <a:gridCol w="2880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Публичные нормативные обязательства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103,9 %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1043608" y="4221088"/>
          <a:ext cx="6984774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391"/>
                <a:gridCol w="1286069"/>
                <a:gridCol w="1882284"/>
                <a:gridCol w="2880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Расходы на питание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103,9 %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1043608" y="4797152"/>
          <a:ext cx="7560839" cy="64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392"/>
                <a:gridCol w="1296144"/>
                <a:gridCol w="2502465"/>
                <a:gridCol w="2338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Расходы на коммунальные 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услуги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105,3 %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Содержимое 5"/>
          <p:cNvGraphicFramePr>
            <a:graphicFrameLocks/>
          </p:cNvGraphicFramePr>
          <p:nvPr/>
        </p:nvGraphicFramePr>
        <p:xfrm>
          <a:off x="1043608" y="5517232"/>
          <a:ext cx="7560839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392"/>
                <a:gridCol w="1296144"/>
                <a:gridCol w="2502465"/>
                <a:gridCol w="2338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Прочие текущие расходы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100,0 %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3"/>
          <p:cNvSpPr txBox="1">
            <a:spLocks noGrp="1"/>
          </p:cNvSpPr>
          <p:nvPr>
            <p:ph type="title"/>
          </p:nvPr>
        </p:nvSpPr>
        <p:spPr>
          <a:xfrm>
            <a:off x="1979712" y="116632"/>
            <a:ext cx="7026275" cy="13017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Сценарные условия для формирования </a:t>
            </a:r>
          </a:p>
          <a:p>
            <a:pPr lvl="0" algn="ctr">
              <a:spcBef>
                <a:spcPct val="0"/>
              </a:spcBef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расходов районного бюджета на 2020 год </a:t>
            </a:r>
          </a:p>
        </p:txBody>
      </p:sp>
      <p:graphicFrame>
        <p:nvGraphicFramePr>
          <p:cNvPr id="13" name="Содержимое 5"/>
          <p:cNvGraphicFramePr>
            <a:graphicFrameLocks/>
          </p:cNvGraphicFramePr>
          <p:nvPr/>
        </p:nvGraphicFramePr>
        <p:xfrm>
          <a:off x="1043608" y="1916832"/>
          <a:ext cx="6984774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391"/>
                <a:gridCol w="1286069"/>
                <a:gridCol w="1594251"/>
                <a:gridCol w="576063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Индексация, %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3"/>
          <p:cNvSpPr txBox="1">
            <a:spLocks noGrp="1"/>
          </p:cNvSpPr>
          <p:nvPr>
            <p:ph type="title"/>
          </p:nvPr>
        </p:nvSpPr>
        <p:spPr>
          <a:xfrm>
            <a:off x="1979712" y="116632"/>
            <a:ext cx="7026275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000" b="1" i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Расходы на реализацию </a:t>
            </a:r>
            <a:br>
              <a:rPr lang="ru-RU" sz="3000" b="1" i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000" b="1" i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национальных проектов за 2019 год</a:t>
            </a:r>
          </a:p>
        </p:txBody>
      </p:sp>
      <p:graphicFrame>
        <p:nvGraphicFramePr>
          <p:cNvPr id="13" name="Содержимое 5"/>
          <p:cNvGraphicFramePr>
            <a:graphicFrameLocks/>
          </p:cNvGraphicFramePr>
          <p:nvPr/>
        </p:nvGraphicFramePr>
        <p:xfrm>
          <a:off x="1043608" y="1916832"/>
          <a:ext cx="6984774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8391"/>
                <a:gridCol w="1286069"/>
                <a:gridCol w="1594251"/>
                <a:gridCol w="576063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Индексация, %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1187624" y="1700808"/>
          <a:ext cx="7848872" cy="388573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98666"/>
                <a:gridCol w="1582054"/>
                <a:gridCol w="1368152"/>
              </a:tblGrid>
              <a:tr h="1440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Средства федерального и краевого бюджетов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Средства местного бюджета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70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"Демография"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1 408,9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0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"Жилье и городская среда"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900,6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1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"Безопасные и качественные автомобильные дороги"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220,7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0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"Цифровая экономика"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446,1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09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2 976,3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948264" y="1340768"/>
            <a:ext cx="19442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3384376" cy="127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3"/>
          <p:cNvSpPr txBox="1">
            <a:spLocks noGrp="1"/>
          </p:cNvSpPr>
          <p:nvPr>
            <p:ph type="title"/>
          </p:nvPr>
        </p:nvSpPr>
        <p:spPr>
          <a:xfrm>
            <a:off x="1979712" y="116632"/>
            <a:ext cx="7026275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000" b="1" i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Повышение эффективности деятельности отрасли «Социальная защита населения»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15616" y="1556792"/>
            <a:ext cx="7848872" cy="3251448"/>
          </a:xfrm>
        </p:spPr>
        <p:txBody>
          <a:bodyPr/>
          <a:lstStyle/>
          <a:p>
            <a:pPr marL="0" indent="0" algn="ctr">
              <a:buNone/>
              <a:tabLst>
                <a:tab pos="8731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 01.01.2020 передача функций по предоставлению мер социальной поддержки краевому учреждению «Управление социальной защиты населения»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C:\Users\Бектяшкина\Desktop\КЦСОН-3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042" y="4293096"/>
            <a:ext cx="7797958" cy="243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3"/>
          <p:cNvSpPr txBox="1">
            <a:spLocks noGrp="1"/>
          </p:cNvSpPr>
          <p:nvPr>
            <p:ph type="title"/>
          </p:nvPr>
        </p:nvSpPr>
        <p:spPr>
          <a:xfrm>
            <a:off x="1979712" y="116632"/>
            <a:ext cx="7026275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000" b="1" i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Вовлечение граждан</a:t>
            </a:r>
            <a:br>
              <a:rPr lang="ru-RU" sz="3000" b="1" i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000" b="1" i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в бюджетный процесс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1676289" cy="125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80" y="2348880"/>
            <a:ext cx="1691680" cy="170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87624" y="6237312"/>
            <a:ext cx="2808312" cy="504056"/>
          </a:xfrm>
          <a:prstGeom prst="rect">
            <a:avLst/>
          </a:prstGeom>
          <a:solidFill>
            <a:schemeClr val="bg1"/>
          </a:solidFill>
          <a:ln>
            <a:solidFill>
              <a:srgbClr val="005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sz="3200" b="1" dirty="0" smtClean="0">
                <a:solidFill>
                  <a:schemeClr val="tx1"/>
                </a:solidFill>
              </a:rPr>
              <a:t>9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6237312"/>
            <a:ext cx="2376264" cy="504056"/>
          </a:xfrm>
          <a:prstGeom prst="rect">
            <a:avLst/>
          </a:prstGeom>
          <a:solidFill>
            <a:srgbClr val="00583D"/>
          </a:solidFill>
          <a:ln>
            <a:solidFill>
              <a:srgbClr val="005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ул. Советская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412776"/>
            <a:ext cx="5544616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по благоустройству улицы Куйбышева «Зеленая аллея»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780928"/>
            <a:ext cx="5544616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родника в д.Ключи Лебедевского сельсовета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4221088"/>
            <a:ext cx="5328592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отремонтирован памятник войнам погибшим в годы ВОВ в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Уджейском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сельсовете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5733256"/>
            <a:ext cx="4680520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единое адресное хозяйство в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Таятском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сельсовете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547664" y="3645024"/>
            <a:ext cx="1872208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645424" cy="1008112"/>
          </a:xfrm>
        </p:spPr>
        <p:txBody>
          <a:bodyPr>
            <a:noAutofit/>
          </a:bodyPr>
          <a:lstStyle/>
          <a:p>
            <a:pPr algn="ctr"/>
            <a:r>
              <a:rPr lang="ru-RU" sz="3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параметры районного бюджета</a:t>
            </a:r>
            <a:endParaRPr lang="ru-RU" sz="3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06124506"/>
              </p:ext>
            </p:extLst>
          </p:nvPr>
        </p:nvGraphicFramePr>
        <p:xfrm>
          <a:off x="1115616" y="1600200"/>
          <a:ext cx="7848872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132856"/>
            <a:ext cx="8100392" cy="353082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решения 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районном бюджете на 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год и плановый период 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2021-20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годов»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1152202" cy="160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043608" y="1628800"/>
            <a:ext cx="8100392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Каратузский район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043608" y="2149991"/>
            <a:ext cx="7924800" cy="3170099"/>
          </a:xfr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buClr>
                <a:srgbClr val="6666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GB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4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lang="en-GB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прогноза</a:t>
            </a:r>
            <a:r>
              <a:rPr lang="en-GB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4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</a:t>
            </a:r>
            <a:r>
              <a:rPr lang="en-GB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развития Каратузского </a:t>
            </a:r>
            <a:r>
              <a:rPr lang="en-GB" sz="4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en-GB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GB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20 -2022</a:t>
            </a:r>
            <a:r>
              <a:rPr lang="en-GB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</a:t>
            </a:r>
            <a:endParaRPr lang="en-GB" sz="4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1152202" cy="160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147892" cy="9159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деятельность</a:t>
            </a:r>
          </a:p>
        </p:txBody>
      </p:sp>
      <p:graphicFrame>
        <p:nvGraphicFramePr>
          <p:cNvPr id="819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9755054"/>
              </p:ext>
            </p:extLst>
          </p:nvPr>
        </p:nvGraphicFramePr>
        <p:xfrm>
          <a:off x="617538" y="1571625"/>
          <a:ext cx="8521700" cy="5286375"/>
        </p:xfrm>
        <a:graphic>
          <a:graphicData uri="http://schemas.openxmlformats.org/presentationml/2006/ole">
            <p:oleObj spid="_x0000_s1026" name="Лист" r:id="rId3" imgW="8525003" imgH="5286379" progId="">
              <p:embed/>
            </p:oleObj>
          </a:graphicData>
        </a:graphic>
      </p:graphicFrame>
      <p:pic>
        <p:nvPicPr>
          <p:cNvPr id="4" name="Рисунок 3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7704" y="188640"/>
            <a:ext cx="7236296" cy="8651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растениеводства</a:t>
            </a:r>
          </a:p>
        </p:txBody>
      </p:sp>
      <p:pic>
        <p:nvPicPr>
          <p:cNvPr id="4099" name="Picture 2" descr="\\192.168.1.51\общая\Стабровская Ольга Дмитриевна\Бодрова\фото\746b37d79603563a121e707d5a14b8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052738"/>
            <a:ext cx="3077064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\\192.168.1.51\общая\Стабровская Ольга Дмитриевна\Бодрова\фото\Уборка-морков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4608" y="1052737"/>
            <a:ext cx="3043616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\\192.168.1.51\общая\Стабровская Ольга Дмитриевна\Бодрова\фото\52625b3e22c8c28d8eae9695b5e650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052736"/>
            <a:ext cx="2555776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886524"/>
              </p:ext>
            </p:extLst>
          </p:nvPr>
        </p:nvGraphicFramePr>
        <p:xfrm>
          <a:off x="467546" y="3356992"/>
          <a:ext cx="8676454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49517" cy="8648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     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Отрасль животноводства</a:t>
            </a:r>
          </a:p>
        </p:txBody>
      </p:sp>
      <p:pic>
        <p:nvPicPr>
          <p:cNvPr id="5123" name="Picture 3" descr="\\192.168.1.51\общая\Стабровская Ольга Дмитриевна\Бодрова\фото\Kormlenie-korov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2880320" cy="249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\\192.168.1.51\общая\Стабровская Ольга Дмитриевна\Бодрова\фото\у76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550" y="908720"/>
            <a:ext cx="3013934" cy="249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3324432"/>
              </p:ext>
            </p:extLst>
          </p:nvPr>
        </p:nvGraphicFramePr>
        <p:xfrm>
          <a:off x="1187624" y="3331718"/>
          <a:ext cx="7632848" cy="334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7236296" cy="155014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зарегистрированной               безработицы</a:t>
            </a:r>
          </a:p>
        </p:txBody>
      </p:sp>
      <p:pic>
        <p:nvPicPr>
          <p:cNvPr id="5" name="Рисунок 4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3057481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500127" y="1412776"/>
            <a:ext cx="2880320" cy="720080"/>
          </a:xfrm>
          <a:prstGeom prst="round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2,8%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056784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Рост собственных доходов районного бюджета</a:t>
            </a:r>
            <a:endParaRPr lang="ru-RU" sz="3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15616" y="1447800"/>
          <a:ext cx="8028384" cy="529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64088" y="2276872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4,7 млн. рублей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Бектяшкина\Downloads\kisspng-arrow-5b326631bf1697.9016565915300296177827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7237">
            <a:off x="3650954" y="3898778"/>
            <a:ext cx="1160384" cy="9621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71800" y="3573016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3,8 млн. рублей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98072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изменения налогового и бюджетного законодательства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1043608" y="1196752"/>
          <a:ext cx="7992888" cy="55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947"/>
                <a:gridCol w="7258941"/>
              </a:tblGrid>
              <a:tr h="23399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ДОХОДЫ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передачи 5% норматива отчислений по налогу на прибыль организаций в районный бюджет;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установление единого норматива отчислений в бюджеты муниципальных районов от налога, взимаемого в связи с применением упрощенной системы налогообложения, зачисляемого в региональные бюджеты, в размере 50 %;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изменен порядок распределения штрафов между бюджетами бюджетной системы РФ.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828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МЕЖБЮДЖЕТНЫЕ ОТНОШЕНИЯ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01.01.2020 года будет внедрена новая форма межбюджетных трансфертов, предоставляемых из краевого бюджета – иные дотации местным бюджетам;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2020 года предусмотрена обязательность распределения части субсидий, предоставляемых из краевого бюджета (кроме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тех, которые на конкурсной основе);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01.01.2020 года исключаются субвенции на социальное обслуживание население, в связи с передачей функций по предоставлению мер социальной поддержки граждан на краевой уровень краевому казенному учреждению «Управление социальной защиты населения».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645424" cy="1008112"/>
          </a:xfrm>
        </p:spPr>
        <p:txBody>
          <a:bodyPr>
            <a:noAutofit/>
          </a:bodyPr>
          <a:lstStyle/>
          <a:p>
            <a:pPr algn="ctr"/>
            <a:r>
              <a:rPr lang="ru-RU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районного доходы на 2020 год</a:t>
            </a:r>
            <a:endParaRPr lang="ru-RU" sz="3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43608" y="1196752"/>
          <a:ext cx="8100392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2559</TotalTime>
  <Words>433</Words>
  <Application>Microsoft Office PowerPoint</Application>
  <PresentationFormat>Экран (4:3)</PresentationFormat>
  <Paragraphs>89</Paragraphs>
  <Slides>16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Солнцестояние</vt:lpstr>
      <vt:lpstr>Лист</vt:lpstr>
      <vt:lpstr>Проект решения  «О районном бюджете на  2020 год и плановый период  2021-2022 годов»</vt:lpstr>
      <vt:lpstr>Основные  параметры прогноза  социально-экономического развития Каратузского района  в 2020 -2022 годах</vt:lpstr>
      <vt:lpstr>Инвестиционная деятельность</vt:lpstr>
      <vt:lpstr>      Отрасль растениеводства</vt:lpstr>
      <vt:lpstr>       Отрасль животноводства</vt:lpstr>
      <vt:lpstr>Уровень зарегистрированной               безработицы</vt:lpstr>
      <vt:lpstr>Рост собственных доходов районного бюджета</vt:lpstr>
      <vt:lpstr>Основные изменения налогового и бюджетного законодательства</vt:lpstr>
      <vt:lpstr>Налоговые и неналоговые доходы районного доходы на 2020 год</vt:lpstr>
      <vt:lpstr>Основные направления бюджетной политики</vt:lpstr>
      <vt:lpstr>Сценарные условия для формирования  расходов районного бюджета на 2020 год </vt:lpstr>
      <vt:lpstr>Расходы на реализацию  национальных проектов за 2019 год</vt:lpstr>
      <vt:lpstr>Повышение эффективности деятельности отрасли «Социальная защита населения» </vt:lpstr>
      <vt:lpstr>Вовлечение граждан  в бюджетный процесс</vt:lpstr>
      <vt:lpstr>Основные параметры районного бюджета</vt:lpstr>
      <vt:lpstr>Проект решения  «О районном бюджете на  2020 год и плановый период  2021-2022 годов»</vt:lpstr>
    </vt:vector>
  </TitlesOfParts>
  <Company>khpk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слушания по проекту решения «О районном бюджете на 2017 год и плановый период 2018-2019 годов»</dc:title>
  <dc:creator>Тонких Юлия Юрьевна</dc:creator>
  <cp:lastModifiedBy>Бектяшкина Анастасия Владимировна</cp:lastModifiedBy>
  <cp:revision>290</cp:revision>
  <dcterms:created xsi:type="dcterms:W3CDTF">2016-11-15T08:01:01Z</dcterms:created>
  <dcterms:modified xsi:type="dcterms:W3CDTF">2019-12-12T06:44:57Z</dcterms:modified>
</cp:coreProperties>
</file>