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5"/>
  </p:notesMasterIdLst>
  <p:sldIdLst>
    <p:sldId id="256" r:id="rId2"/>
    <p:sldId id="290" r:id="rId3"/>
    <p:sldId id="296" r:id="rId4"/>
    <p:sldId id="294" r:id="rId5"/>
    <p:sldId id="291" r:id="rId6"/>
    <p:sldId id="292" r:id="rId7"/>
    <p:sldId id="293" r:id="rId8"/>
    <p:sldId id="295" r:id="rId9"/>
    <p:sldId id="297" r:id="rId10"/>
    <p:sldId id="257" r:id="rId11"/>
    <p:sldId id="298" r:id="rId12"/>
    <p:sldId id="258" r:id="rId13"/>
    <p:sldId id="259" r:id="rId14"/>
    <p:sldId id="285" r:id="rId15"/>
    <p:sldId id="286" r:id="rId16"/>
    <p:sldId id="265" r:id="rId17"/>
    <p:sldId id="284" r:id="rId18"/>
    <p:sldId id="287" r:id="rId19"/>
    <p:sldId id="288" r:id="rId20"/>
    <p:sldId id="289" r:id="rId21"/>
    <p:sldId id="299" r:id="rId22"/>
    <p:sldId id="300" r:id="rId23"/>
    <p:sldId id="30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9900"/>
    <a:srgbClr val="FFFF99"/>
    <a:srgbClr val="99FFCC"/>
    <a:srgbClr val="FF9999"/>
    <a:srgbClr val="66CCFF"/>
    <a:srgbClr val="FF66CC"/>
    <a:srgbClr val="66FF33"/>
    <a:srgbClr val="3366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38" autoAdjust="0"/>
  </p:normalViewPr>
  <p:slideViewPr>
    <p:cSldViewPr>
      <p:cViewPr varScale="1">
        <p:scale>
          <a:sx n="105" d="100"/>
          <a:sy n="105" d="100"/>
        </p:scale>
        <p:origin x="-17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тыс.руб.</c:v>
                </c:pt>
              </c:strCache>
            </c:strRef>
          </c:tx>
          <c:spPr>
            <a:solidFill>
              <a:srgbClr val="FF9999"/>
            </a:solidFill>
          </c:spPr>
          <c:dLbls>
            <c:dLbl>
              <c:idx val="0"/>
              <c:layout>
                <c:manualLayout>
                  <c:x val="-4.9382716049383032E-2"/>
                  <c:y val="-2.80603266089448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727204,66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3.4246464524437963E-3"/>
                  <c:y val="-2.7558806587284695E-2"/>
                </c:manualLayout>
              </c:layout>
              <c:showVal val="1"/>
            </c:dLbl>
            <c:dLbl>
              <c:idx val="2"/>
              <c:layout>
                <c:manualLayout>
                  <c:x val="-2.1604938271605055E-2"/>
                  <c:y val="-5.6120653217889713E-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727204.66</c:v>
                </c:pt>
                <c:pt idx="1">
                  <c:v>777499.39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тыс.руб.</c:v>
                </c:pt>
              </c:strCache>
            </c:strRef>
          </c:tx>
          <c:spPr>
            <a:solidFill>
              <a:srgbClr val="66CCFF"/>
            </a:solidFill>
          </c:spPr>
          <c:dLbls>
            <c:dLbl>
              <c:idx val="0"/>
              <c:layout>
                <c:manualLayout>
                  <c:x val="6.3102481601289201E-2"/>
                  <c:y val="1.733660014676988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727204,66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10980023255237012"/>
                  <c:y val="-2.1647176257999369E-2"/>
                </c:manualLayout>
              </c:layout>
              <c:showVal val="1"/>
            </c:dLbl>
            <c:dLbl>
              <c:idx val="2"/>
              <c:layout>
                <c:manualLayout>
                  <c:x val="6.327160493827183E-2"/>
                  <c:y val="5.6120653217889274E-3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727204.66</c:v>
                </c:pt>
                <c:pt idx="1">
                  <c:v>773927.39</c:v>
                </c:pt>
              </c:numCache>
            </c:numRef>
          </c:val>
        </c:ser>
        <c:shape val="cylinder"/>
        <c:axId val="88817024"/>
        <c:axId val="95390336"/>
        <c:axId val="0"/>
      </c:bar3DChart>
      <c:catAx>
        <c:axId val="88817024"/>
        <c:scaling>
          <c:orientation val="minMax"/>
        </c:scaling>
        <c:axPos val="b"/>
        <c:tickLblPos val="nextTo"/>
        <c:crossAx val="95390336"/>
        <c:crosses val="autoZero"/>
        <c:auto val="1"/>
        <c:lblAlgn val="ctr"/>
        <c:lblOffset val="100"/>
      </c:catAx>
      <c:valAx>
        <c:axId val="95390336"/>
        <c:scaling>
          <c:orientation val="minMax"/>
        </c:scaling>
        <c:axPos val="l"/>
        <c:majorGridlines/>
        <c:numFmt formatCode="General" sourceLinked="1"/>
        <c:tickLblPos val="nextTo"/>
        <c:crossAx val="88817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510342971600763"/>
          <c:y val="0.51470914313219562"/>
          <c:w val="0.23315806440450138"/>
          <c:h val="0.44973565640066593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FF9999"/>
            </a:solidFill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50357.06</c:v>
                </c:pt>
                <c:pt idx="1">
                  <c:v>49536.6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ФФП районов, субвенция для предоставления дотаций поселениям</c:v>
                </c:pt>
              </c:strCache>
            </c:strRef>
          </c:tx>
          <c:spPr>
            <a:solidFill>
              <a:srgbClr val="66CCFF"/>
            </a:solidFill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160384.6</c:v>
                </c:pt>
                <c:pt idx="1">
                  <c:v>177878.9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Дотация на сбалансированность, субсидия на выравнивание обеспеченности муниципальных районов</c:v>
                </c:pt>
              </c:strCache>
            </c:strRef>
          </c:tx>
          <c:spPr>
            <a:solidFill>
              <a:srgbClr val="99FFCC"/>
            </a:solidFill>
          </c:spPr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124915.1</c:v>
                </c:pt>
                <c:pt idx="1">
                  <c:v>139985.20000000001</c:v>
                </c:pt>
              </c:numCache>
            </c:numRef>
          </c:val>
        </c:ser>
        <c:overlap val="100"/>
        <c:axId val="94151808"/>
        <c:axId val="94153344"/>
      </c:barChart>
      <c:catAx>
        <c:axId val="94151808"/>
        <c:scaling>
          <c:orientation val="minMax"/>
        </c:scaling>
        <c:axPos val="b"/>
        <c:tickLblPos val="nextTo"/>
        <c:crossAx val="94153344"/>
        <c:crosses val="autoZero"/>
        <c:auto val="1"/>
        <c:lblAlgn val="ctr"/>
        <c:lblOffset val="100"/>
      </c:catAx>
      <c:valAx>
        <c:axId val="94153344"/>
        <c:scaling>
          <c:orientation val="minMax"/>
        </c:scaling>
        <c:axPos val="l"/>
        <c:majorGridlines>
          <c:spPr>
            <a:ln w="6350">
              <a:prstDash val="dash"/>
            </a:ln>
          </c:spPr>
        </c:majorGridlines>
        <c:numFmt formatCode="General" sourceLinked="1"/>
        <c:tickLblPos val="nextTo"/>
        <c:spPr>
          <a:ln>
            <a:noFill/>
          </a:ln>
        </c:spPr>
        <c:crossAx val="941518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7331635408402202E-3"/>
          <c:y val="0.66919447569054091"/>
          <c:w val="0.9783726589637779"/>
          <c:h val="0.3308055447031155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66CCFF"/>
            </a:solidFill>
          </c:spPr>
          <c:dPt>
            <c:idx val="1"/>
            <c:spPr>
              <a:solidFill>
                <a:srgbClr val="99FFCC"/>
              </a:solidFill>
            </c:spPr>
          </c:dPt>
          <c:dPt>
            <c:idx val="2"/>
            <c:spPr>
              <a:solidFill>
                <a:srgbClr val="FF9999"/>
              </a:solidFill>
            </c:spPr>
          </c:dPt>
          <c:dPt>
            <c:idx val="3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10232272171778908"/>
                  <c:y val="-0.16806055953186971"/>
                </c:manualLayout>
              </c:layout>
              <c:showPercent val="1"/>
            </c:dLbl>
            <c:numFmt formatCode="0.0%" sourceLinked="0"/>
            <c:showPercent val="1"/>
          </c:dLbls>
          <c:cat>
            <c:strRef>
              <c:f>Лист1!$A$2:$A$5</c:f>
              <c:strCache>
                <c:ptCount val="4"/>
                <c:pt idx="0">
                  <c:v>Программы, направленные на повышение качества жизни населения</c:v>
                </c:pt>
                <c:pt idx="1">
                  <c:v>Программы, направляемые на поддержку отраслей экономики</c:v>
                </c:pt>
                <c:pt idx="2">
                  <c:v>Прочие программы</c:v>
                </c:pt>
                <c:pt idx="3">
                  <c:v>Непрограмные расходы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583597.77999999805</c:v>
                </c:pt>
                <c:pt idx="1">
                  <c:v>54577.51</c:v>
                </c:pt>
                <c:pt idx="2">
                  <c:v>98980.09</c:v>
                </c:pt>
                <c:pt idx="3">
                  <c:v>36772.020000000004</c:v>
                </c:pt>
              </c:numCache>
            </c:numRef>
          </c:val>
        </c:ser>
        <c:firstSliceAng val="0"/>
      </c:pieChart>
    </c:plotArea>
    <c:legend>
      <c:legendPos val="r"/>
      <c:legendEntry>
        <c:idx val="1"/>
        <c:txPr>
          <a:bodyPr/>
          <a:lstStyle/>
          <a:p>
            <a:pPr>
              <a:defRPr sz="1800" normalizeH="0" baseline="0">
                <a:latin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82612033006437"/>
          <c:y val="0.41494243580133477"/>
          <c:w val="0.38853208229388742"/>
          <c:h val="0.58505756419866395"/>
        </c:manualLayout>
      </c:layout>
      <c:txPr>
        <a:bodyPr/>
        <a:lstStyle/>
        <a:p>
          <a:pPr>
            <a:defRPr normalizeH="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7300698314222491"/>
          <c:y val="0.15343500854036934"/>
          <c:w val="0.39786642858395926"/>
          <c:h val="0.677679198350689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99"/>
            </a:solidFill>
          </c:spPr>
          <c:dPt>
            <c:idx val="1"/>
            <c:spPr>
              <a:solidFill>
                <a:srgbClr val="66CCFF"/>
              </a:solidFill>
            </c:spPr>
          </c:dPt>
          <c:dLbls>
            <c:dLbl>
              <c:idx val="0"/>
              <c:layout>
                <c:manualLayout>
                  <c:x val="9.8481382185605267E-3"/>
                  <c:y val="6.0517103146740117E-3"/>
                </c:manualLayout>
              </c:layout>
              <c:showPercent val="1"/>
            </c:dLbl>
            <c:dLbl>
              <c:idx val="1"/>
              <c:layout>
                <c:manualLayout>
                  <c:x val="0.10651484630362709"/>
                  <c:y val="-0.1773558221412174"/>
                </c:manualLayout>
              </c:layout>
              <c:showPercent val="1"/>
            </c:dLbl>
            <c:numFmt formatCode="0.00%" sourceLinked="0"/>
            <c:showPercent val="1"/>
          </c:dLbls>
          <c:cat>
            <c:strRef>
              <c:f>Лист1!$A$2:$A$3</c:f>
              <c:strCache>
                <c:ptCount val="2"/>
                <c:pt idx="0">
                  <c:v>Межбюджетные трансферты поселениям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72939300</c:v>
                </c:pt>
                <c:pt idx="1">
                  <c:v>700988090</c:v>
                </c:pt>
              </c:numCache>
            </c:numRef>
          </c:val>
        </c:ser>
        <c:firstSliceAng val="0"/>
      </c:pieChart>
    </c:plotArea>
    <c:legend>
      <c:legendPos val="b"/>
      <c:legendEntry>
        <c:idx val="1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autoTitleDeleted val="1"/>
    <c:view3D>
      <c:rotX val="40"/>
      <c:rotY val="40"/>
      <c:perspective val="20"/>
    </c:view3D>
    <c:plotArea>
      <c:layout>
        <c:manualLayout>
          <c:layoutTarget val="inner"/>
          <c:xMode val="edge"/>
          <c:yMode val="edge"/>
          <c:x val="6.697786642844622E-2"/>
          <c:y val="0.19279699789975746"/>
          <c:w val="0.5535346902655649"/>
          <c:h val="0.74761510886364491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66FF33"/>
              </a:solidFill>
            </c:spPr>
          </c:dPt>
          <c:dPt>
            <c:idx val="1"/>
            <c:spPr>
              <a:solidFill>
                <a:srgbClr val="FF66CC"/>
              </a:solidFill>
            </c:spPr>
          </c:dPt>
          <c:dPt>
            <c:idx val="2"/>
            <c:spPr>
              <a:solidFill>
                <a:srgbClr val="A50021"/>
              </a:solidFill>
            </c:spPr>
          </c:dPt>
          <c:dPt>
            <c:idx val="3"/>
            <c:spPr>
              <a:solidFill>
                <a:srgbClr val="66CCFF"/>
              </a:solidFill>
            </c:spPr>
          </c:dPt>
          <c:dPt>
            <c:idx val="4"/>
            <c:spPr>
              <a:solidFill>
                <a:srgbClr val="FF9999"/>
              </a:solidFill>
            </c:spPr>
          </c:dPt>
          <c:dPt>
            <c:idx val="6"/>
            <c:spPr>
              <a:solidFill>
                <a:srgbClr val="99FFCC"/>
              </a:solidFill>
            </c:spPr>
          </c:dPt>
          <c:dPt>
            <c:idx val="7"/>
            <c:spPr>
              <a:solidFill>
                <a:srgbClr val="FFFF99"/>
              </a:solidFill>
            </c:spPr>
          </c:dPt>
          <c:dPt>
            <c:idx val="8"/>
            <c:spPr>
              <a:solidFill>
                <a:srgbClr val="3366FF"/>
              </a:solidFill>
            </c:spPr>
          </c:dPt>
          <c:dPt>
            <c:idx val="9"/>
            <c:spPr>
              <a:solidFill>
                <a:srgbClr val="FF9900"/>
              </a:solidFill>
            </c:spPr>
          </c:dPt>
          <c:dLbls>
            <c:showPercent val="1"/>
            <c:showLeaderLines val="1"/>
          </c:dLbls>
          <c:cat>
            <c:strRef>
              <c:f>'Лист1 (2)'!$A$6:$A$17</c:f>
              <c:strCache>
                <c:ptCount val="10"/>
                <c:pt idx="0">
                  <c:v>Общегосударственные вопросы 86 541,07 т.р.</c:v>
                </c:pt>
                <c:pt idx="1">
                  <c:v>Национальная экономика   16 632,86  т.р.</c:v>
                </c:pt>
                <c:pt idx="2">
                  <c:v>Жилищно-коммунальное хозяйство 8 267,38 т.р.</c:v>
                </c:pt>
                <c:pt idx="3">
                  <c:v>Образование                                   424 994,66 т.р.</c:v>
                </c:pt>
                <c:pt idx="4">
                  <c:v>Культура, кинематография     46 876,49 т.р.</c:v>
                </c:pt>
                <c:pt idx="5">
                  <c:v>Здравоохранение и спорт  181,7 т.р.</c:v>
                </c:pt>
                <c:pt idx="6">
                  <c:v>Социальная политика               100 378,92 т.р.</c:v>
                </c:pt>
                <c:pt idx="7">
                  <c:v>Межбюджетные трансферты 71 945,20 т.р.</c:v>
                </c:pt>
                <c:pt idx="8">
                  <c:v>Физическая культура и спорт 9 560,93</c:v>
                </c:pt>
                <c:pt idx="9">
                  <c:v>Прочие   3548,18 т.р.</c:v>
                </c:pt>
              </c:strCache>
            </c:strRef>
          </c:cat>
          <c:val>
            <c:numRef>
              <c:f>'Лист1 (2)'!$B$6:$B$17</c:f>
              <c:numCache>
                <c:formatCode>0.00</c:formatCode>
                <c:ptCount val="10"/>
                <c:pt idx="0" formatCode="General">
                  <c:v>86541.07</c:v>
                </c:pt>
                <c:pt idx="1">
                  <c:v>16632.86</c:v>
                </c:pt>
                <c:pt idx="2" formatCode="General">
                  <c:v>8267.3799999999992</c:v>
                </c:pt>
                <c:pt idx="3" formatCode="#,##0.00">
                  <c:v>429994.66</c:v>
                </c:pt>
                <c:pt idx="4" formatCode="#,##0.00">
                  <c:v>46876.49</c:v>
                </c:pt>
                <c:pt idx="5" formatCode="#,##0.00">
                  <c:v>181.7</c:v>
                </c:pt>
                <c:pt idx="6" formatCode="#,##0.00">
                  <c:v>100378.92</c:v>
                </c:pt>
                <c:pt idx="7" formatCode="#,##0.00">
                  <c:v>71945.2</c:v>
                </c:pt>
                <c:pt idx="8" formatCode="#,##0.00">
                  <c:v>9560.93</c:v>
                </c:pt>
                <c:pt idx="9" formatCode="#,##0.00">
                  <c:v>3548.18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5404840832847355"/>
          <c:y val="4.685079184410243E-2"/>
          <c:w val="0.33753939491355772"/>
          <c:h val="0.94960668288611161"/>
        </c:manualLayout>
      </c:layout>
      <c:txPr>
        <a:bodyPr/>
        <a:lstStyle/>
        <a:p>
          <a:pPr>
            <a:defRPr sz="1700"/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20"/>
      <c:rotY val="150"/>
      <c:perspective val="0"/>
    </c:view3D>
    <c:plotArea>
      <c:layout/>
      <c:pie3DChart>
        <c:varyColors val="1"/>
        <c:ser>
          <c:idx val="0"/>
          <c:order val="0"/>
          <c:explosion val="7"/>
          <c:dPt>
            <c:idx val="0"/>
            <c:spPr>
              <a:solidFill>
                <a:srgbClr val="FF9999"/>
              </a:solidFill>
            </c:spPr>
          </c:dPt>
          <c:dPt>
            <c:idx val="1"/>
            <c:spPr>
              <a:solidFill>
                <a:srgbClr val="A50021"/>
              </a:solidFill>
            </c:spPr>
          </c:dPt>
          <c:dPt>
            <c:idx val="2"/>
            <c:spPr>
              <a:solidFill>
                <a:srgbClr val="66CCFF"/>
              </a:solidFill>
            </c:spPr>
          </c:dPt>
          <c:dPt>
            <c:idx val="3"/>
            <c:spPr>
              <a:solidFill>
                <a:srgbClr val="FFFF99"/>
              </a:solidFill>
            </c:spPr>
          </c:dPt>
          <c:dPt>
            <c:idx val="4"/>
            <c:spPr>
              <a:solidFill>
                <a:srgbClr val="99FFCC"/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04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numFmt formatCode="0.0%" sourceLinked="0"/>
            <c:showPercent val="1"/>
            <c:showLeaderLines val="1"/>
          </c:dLbls>
          <c:cat>
            <c:strRef>
              <c:f>Лист1!$A$6:$A$10</c:f>
              <c:strCache>
                <c:ptCount val="5"/>
                <c:pt idx="0">
                  <c:v>Администрация 179 876,63 т.р.</c:v>
                </c:pt>
                <c:pt idx="1">
                  <c:v>Отдел земельных и имущественных отношений 326 т.р.</c:v>
                </c:pt>
                <c:pt idx="2">
                  <c:v>Управление образования 434 289,87т.р.</c:v>
                </c:pt>
                <c:pt idx="3">
                  <c:v>Управление социальной защиты населения 79 477,12 т.р.</c:v>
                </c:pt>
                <c:pt idx="4">
                  <c:v>Финуправление 79 957,77 т.р.</c:v>
                </c:pt>
              </c:strCache>
            </c:strRef>
          </c:cat>
          <c:val>
            <c:numRef>
              <c:f>Лист1!$B$6:$B$10</c:f>
              <c:numCache>
                <c:formatCode>0.00</c:formatCode>
                <c:ptCount val="5"/>
                <c:pt idx="0">
                  <c:v>179876.63</c:v>
                </c:pt>
                <c:pt idx="1">
                  <c:v>326</c:v>
                </c:pt>
                <c:pt idx="2">
                  <c:v>434289.87</c:v>
                </c:pt>
                <c:pt idx="3">
                  <c:v>79477.119999999995</c:v>
                </c:pt>
                <c:pt idx="4">
                  <c:v>79957.77</c:v>
                </c:pt>
              </c:numCache>
            </c:numRef>
          </c:val>
        </c:ser>
      </c:pie3DChart>
    </c:plotArea>
    <c:legend>
      <c:legendPos val="t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50725-26CF-42FB-B161-7D3E1AD611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4A2DF2-CE3D-4DB2-8860-19F53115C475}">
      <dgm:prSet/>
      <dgm:spPr>
        <a:solidFill>
          <a:srgbClr val="66CCFF"/>
        </a:solidFill>
      </dgm:spPr>
      <dgm:t>
        <a:bodyPr/>
        <a:lstStyle/>
        <a:p>
          <a:r>
            <a:rPr lang="ru-RU" dirty="0" smtClean="0"/>
            <a:t>реализация Указа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</a:t>
          </a:r>
          <a:endParaRPr lang="ru-RU" dirty="0"/>
        </a:p>
      </dgm:t>
    </dgm:pt>
    <dgm:pt modelId="{CD2F557D-7AB2-441E-862F-94DA79BB3680}" type="parTrans" cxnId="{AF1B530E-80D5-4F0D-8FDE-B62BC49EF8CF}">
      <dgm:prSet/>
      <dgm:spPr/>
      <dgm:t>
        <a:bodyPr/>
        <a:lstStyle/>
        <a:p>
          <a:endParaRPr lang="ru-RU"/>
        </a:p>
      </dgm:t>
    </dgm:pt>
    <dgm:pt modelId="{C9FDAD35-DDE6-4040-9337-BD4994046F50}" type="sibTrans" cxnId="{AF1B530E-80D5-4F0D-8FDE-B62BC49EF8CF}">
      <dgm:prSet/>
      <dgm:spPr/>
      <dgm:t>
        <a:bodyPr/>
        <a:lstStyle/>
        <a:p>
          <a:endParaRPr lang="ru-RU"/>
        </a:p>
      </dgm:t>
    </dgm:pt>
    <dgm:pt modelId="{43F09E05-F702-481F-88E0-91C145D4AA5A}">
      <dgm:prSet/>
      <dgm:spPr>
        <a:solidFill>
          <a:srgbClr val="66CCFF"/>
        </a:solidFill>
      </dgm:spPr>
      <dgm:t>
        <a:bodyPr/>
        <a:lstStyle/>
        <a:p>
          <a:r>
            <a:rPr lang="ru-RU" dirty="0" smtClean="0"/>
            <a:t>повышение эффективности бюджетных расходов</a:t>
          </a:r>
          <a:endParaRPr lang="ru-RU" dirty="0"/>
        </a:p>
      </dgm:t>
    </dgm:pt>
    <dgm:pt modelId="{C13FFC5E-A305-4B13-A80C-937C59F65541}" type="parTrans" cxnId="{0D45BD4A-448B-4449-8FC9-168D21253FBA}">
      <dgm:prSet/>
      <dgm:spPr/>
      <dgm:t>
        <a:bodyPr/>
        <a:lstStyle/>
        <a:p>
          <a:endParaRPr lang="ru-RU"/>
        </a:p>
      </dgm:t>
    </dgm:pt>
    <dgm:pt modelId="{971CF52A-EB12-4611-BB8D-8C2DEA98850F}" type="sibTrans" cxnId="{0D45BD4A-448B-4449-8FC9-168D21253FBA}">
      <dgm:prSet/>
      <dgm:spPr/>
      <dgm:t>
        <a:bodyPr/>
        <a:lstStyle/>
        <a:p>
          <a:endParaRPr lang="ru-RU"/>
        </a:p>
      </dgm:t>
    </dgm:pt>
    <dgm:pt modelId="{61031D9A-2E9F-472C-A02C-1DD78B4C7D95}">
      <dgm:prSet/>
      <dgm:spPr>
        <a:solidFill>
          <a:srgbClr val="66CCFF"/>
        </a:solidFill>
      </dgm:spPr>
      <dgm:t>
        <a:bodyPr/>
        <a:lstStyle/>
        <a:p>
          <a:r>
            <a:rPr lang="ru-RU" dirty="0" smtClean="0"/>
            <a:t>продолжение реализации плана мероприятий по росту доходов, оптимизации расходов</a:t>
          </a:r>
          <a:endParaRPr lang="ru-RU" dirty="0"/>
        </a:p>
      </dgm:t>
    </dgm:pt>
    <dgm:pt modelId="{1A2D81CB-F844-4EA8-BF01-F5969EF64768}" type="parTrans" cxnId="{1C9B7F49-BCBE-4754-9589-674EF27D965D}">
      <dgm:prSet/>
      <dgm:spPr/>
      <dgm:t>
        <a:bodyPr/>
        <a:lstStyle/>
        <a:p>
          <a:endParaRPr lang="ru-RU"/>
        </a:p>
      </dgm:t>
    </dgm:pt>
    <dgm:pt modelId="{65AE0C9E-A4A5-43B3-8737-34C87551F774}" type="sibTrans" cxnId="{1C9B7F49-BCBE-4754-9589-674EF27D965D}">
      <dgm:prSet/>
      <dgm:spPr/>
      <dgm:t>
        <a:bodyPr/>
        <a:lstStyle/>
        <a:p>
          <a:endParaRPr lang="ru-RU"/>
        </a:p>
      </dgm:t>
    </dgm:pt>
    <dgm:pt modelId="{341F4D2F-861B-4D3A-ACCF-D5B398C4583E}">
      <dgm:prSet/>
      <dgm:spPr>
        <a:solidFill>
          <a:srgbClr val="66CCFF"/>
        </a:solidFill>
      </dgm:spPr>
      <dgm:t>
        <a:bodyPr/>
        <a:lstStyle/>
        <a:p>
          <a:r>
            <a:rPr lang="ru-RU" dirty="0" smtClean="0"/>
            <a:t>взаимодействие с краевыми органами власти по увеличению объема финансовой поддержки из краевого бюджета</a:t>
          </a:r>
          <a:endParaRPr lang="ru-RU" dirty="0"/>
        </a:p>
      </dgm:t>
    </dgm:pt>
    <dgm:pt modelId="{A1A5CB99-365A-4E43-8C66-6BDB86688FD2}" type="parTrans" cxnId="{83CF16BC-0994-46BE-BD88-B96277CB407C}">
      <dgm:prSet/>
      <dgm:spPr/>
      <dgm:t>
        <a:bodyPr/>
        <a:lstStyle/>
        <a:p>
          <a:endParaRPr lang="ru-RU"/>
        </a:p>
      </dgm:t>
    </dgm:pt>
    <dgm:pt modelId="{3E2DB2C4-C9A1-410E-A15B-EC34B69472FB}" type="sibTrans" cxnId="{83CF16BC-0994-46BE-BD88-B96277CB407C}">
      <dgm:prSet/>
      <dgm:spPr/>
      <dgm:t>
        <a:bodyPr/>
        <a:lstStyle/>
        <a:p>
          <a:endParaRPr lang="ru-RU"/>
        </a:p>
      </dgm:t>
    </dgm:pt>
    <dgm:pt modelId="{B2294729-DA6F-4C53-9610-4E256AD1D9F2}">
      <dgm:prSet/>
      <dgm:spPr>
        <a:solidFill>
          <a:srgbClr val="66CCFF"/>
        </a:solidFill>
      </dgm:spPr>
      <dgm:t>
        <a:bodyPr/>
        <a:lstStyle/>
        <a:p>
          <a:r>
            <a:rPr lang="ru-RU" dirty="0" smtClean="0"/>
            <a:t>повышение открытости и прозрачности местных бюджетов </a:t>
          </a:r>
          <a:endParaRPr lang="ru-RU" dirty="0"/>
        </a:p>
      </dgm:t>
    </dgm:pt>
    <dgm:pt modelId="{7E8FF9C9-7340-4264-8C43-83B14A04032C}" type="parTrans" cxnId="{73845F14-44A6-4B55-895F-7D7925EFB062}">
      <dgm:prSet/>
      <dgm:spPr/>
      <dgm:t>
        <a:bodyPr/>
        <a:lstStyle/>
        <a:p>
          <a:endParaRPr lang="ru-RU"/>
        </a:p>
      </dgm:t>
    </dgm:pt>
    <dgm:pt modelId="{CF98F9C7-9140-48AF-9CF5-6F9D525AE89C}" type="sibTrans" cxnId="{73845F14-44A6-4B55-895F-7D7925EFB062}">
      <dgm:prSet/>
      <dgm:spPr/>
      <dgm:t>
        <a:bodyPr/>
        <a:lstStyle/>
        <a:p>
          <a:endParaRPr lang="ru-RU"/>
        </a:p>
      </dgm:t>
    </dgm:pt>
    <dgm:pt modelId="{97BC6F6A-B683-4A1A-A00C-3DC71CE07B43}" type="pres">
      <dgm:prSet presAssocID="{52C50725-26CF-42FB-B161-7D3E1AD611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D4146B-84B6-4F7E-AA1B-C455959CE75E}" type="pres">
      <dgm:prSet presAssocID="{B2294729-DA6F-4C53-9610-4E256AD1D9F2}" presName="parentText" presStyleLbl="node1" presStyleIdx="0" presStyleCnt="5" custScaleY="53152" custLinFactY="283599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36D3A-ECA4-4489-85DF-3171E73D44D8}" type="pres">
      <dgm:prSet presAssocID="{CF98F9C7-9140-48AF-9CF5-6F9D525AE89C}" presName="spacer" presStyleCnt="0"/>
      <dgm:spPr/>
    </dgm:pt>
    <dgm:pt modelId="{6D17BBB6-9999-4659-8ED6-C2E77CE77E46}" type="pres">
      <dgm:prSet presAssocID="{61031D9A-2E9F-472C-A02C-1DD78B4C7D95}" presName="parentText" presStyleLbl="node1" presStyleIdx="1" presStyleCnt="5" custLinFactY="299295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0CFE5-9A73-43F0-80B2-59DC85E57C82}" type="pres">
      <dgm:prSet presAssocID="{65AE0C9E-A4A5-43B3-8737-34C87551F774}" presName="spacer" presStyleCnt="0"/>
      <dgm:spPr/>
    </dgm:pt>
    <dgm:pt modelId="{FA438204-DC2B-49A6-9CC2-20B09101D97D}" type="pres">
      <dgm:prSet presAssocID="{43F09E05-F702-481F-88E0-91C145D4AA5A}" presName="parentText" presStyleLbl="node1" presStyleIdx="2" presStyleCnt="5" custScaleY="66812" custLinFactY="-7407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63E7F-5878-4052-8675-9D6335FB6E20}" type="pres">
      <dgm:prSet presAssocID="{971CF52A-EB12-4611-BB8D-8C2DEA98850F}" presName="spacer" presStyleCnt="0"/>
      <dgm:spPr/>
    </dgm:pt>
    <dgm:pt modelId="{700E0A9E-A7C2-4CA7-8D33-F4DF4D79E4BD}" type="pres">
      <dgm:prSet presAssocID="{224A2DF2-CE3D-4DB2-8860-19F53115C475}" presName="parentText" presStyleLbl="node1" presStyleIdx="3" presStyleCnt="5" custLinFactY="-307498" custLinFactNeighborY="-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5BCE0D-5E7A-4796-B52C-1C1BE08F6BF2}" type="pres">
      <dgm:prSet presAssocID="{C9FDAD35-DDE6-4040-9337-BD4994046F50}" presName="spacer" presStyleCnt="0"/>
      <dgm:spPr/>
    </dgm:pt>
    <dgm:pt modelId="{DCFC2E79-2911-48DB-A501-781BBF442423}" type="pres">
      <dgm:prSet presAssocID="{341F4D2F-861B-4D3A-ACCF-D5B398C4583E}" presName="parentText" presStyleLbl="node1" presStyleIdx="4" presStyleCnt="5" custLinFactY="-152949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57BE03-D758-47B0-A5BB-1A05613EFE68}" type="presOf" srcId="{B2294729-DA6F-4C53-9610-4E256AD1D9F2}" destId="{EED4146B-84B6-4F7E-AA1B-C455959CE75E}" srcOrd="0" destOrd="0" presId="urn:microsoft.com/office/officeart/2005/8/layout/vList2"/>
    <dgm:cxn modelId="{0D45BD4A-448B-4449-8FC9-168D21253FBA}" srcId="{52C50725-26CF-42FB-B161-7D3E1AD6111C}" destId="{43F09E05-F702-481F-88E0-91C145D4AA5A}" srcOrd="2" destOrd="0" parTransId="{C13FFC5E-A305-4B13-A80C-937C59F65541}" sibTransId="{971CF52A-EB12-4611-BB8D-8C2DEA98850F}"/>
    <dgm:cxn modelId="{42B135DA-CFDA-46A8-B970-4150087D4D37}" type="presOf" srcId="{61031D9A-2E9F-472C-A02C-1DD78B4C7D95}" destId="{6D17BBB6-9999-4659-8ED6-C2E77CE77E46}" srcOrd="0" destOrd="0" presId="urn:microsoft.com/office/officeart/2005/8/layout/vList2"/>
    <dgm:cxn modelId="{D8377B30-C9AA-4527-95A1-822DAA516DE2}" type="presOf" srcId="{43F09E05-F702-481F-88E0-91C145D4AA5A}" destId="{FA438204-DC2B-49A6-9CC2-20B09101D97D}" srcOrd="0" destOrd="0" presId="urn:microsoft.com/office/officeart/2005/8/layout/vList2"/>
    <dgm:cxn modelId="{1C9B7F49-BCBE-4754-9589-674EF27D965D}" srcId="{52C50725-26CF-42FB-B161-7D3E1AD6111C}" destId="{61031D9A-2E9F-472C-A02C-1DD78B4C7D95}" srcOrd="1" destOrd="0" parTransId="{1A2D81CB-F844-4EA8-BF01-F5969EF64768}" sibTransId="{65AE0C9E-A4A5-43B3-8737-34C87551F774}"/>
    <dgm:cxn modelId="{8664DF86-F81C-4274-B9E6-E70079F2592B}" type="presOf" srcId="{341F4D2F-861B-4D3A-ACCF-D5B398C4583E}" destId="{DCFC2E79-2911-48DB-A501-781BBF442423}" srcOrd="0" destOrd="0" presId="urn:microsoft.com/office/officeart/2005/8/layout/vList2"/>
    <dgm:cxn modelId="{AF1B530E-80D5-4F0D-8FDE-B62BC49EF8CF}" srcId="{52C50725-26CF-42FB-B161-7D3E1AD6111C}" destId="{224A2DF2-CE3D-4DB2-8860-19F53115C475}" srcOrd="3" destOrd="0" parTransId="{CD2F557D-7AB2-441E-862F-94DA79BB3680}" sibTransId="{C9FDAD35-DDE6-4040-9337-BD4994046F50}"/>
    <dgm:cxn modelId="{BCBED374-1228-4E75-AE1F-873734D4EB72}" type="presOf" srcId="{224A2DF2-CE3D-4DB2-8860-19F53115C475}" destId="{700E0A9E-A7C2-4CA7-8D33-F4DF4D79E4BD}" srcOrd="0" destOrd="0" presId="urn:microsoft.com/office/officeart/2005/8/layout/vList2"/>
    <dgm:cxn modelId="{3B7E7236-5D54-4835-B446-718E14C0A630}" type="presOf" srcId="{52C50725-26CF-42FB-B161-7D3E1AD6111C}" destId="{97BC6F6A-B683-4A1A-A00C-3DC71CE07B43}" srcOrd="0" destOrd="0" presId="urn:microsoft.com/office/officeart/2005/8/layout/vList2"/>
    <dgm:cxn modelId="{83CF16BC-0994-46BE-BD88-B96277CB407C}" srcId="{52C50725-26CF-42FB-B161-7D3E1AD6111C}" destId="{341F4D2F-861B-4D3A-ACCF-D5B398C4583E}" srcOrd="4" destOrd="0" parTransId="{A1A5CB99-365A-4E43-8C66-6BDB86688FD2}" sibTransId="{3E2DB2C4-C9A1-410E-A15B-EC34B69472FB}"/>
    <dgm:cxn modelId="{73845F14-44A6-4B55-895F-7D7925EFB062}" srcId="{52C50725-26CF-42FB-B161-7D3E1AD6111C}" destId="{B2294729-DA6F-4C53-9610-4E256AD1D9F2}" srcOrd="0" destOrd="0" parTransId="{7E8FF9C9-7340-4264-8C43-83B14A04032C}" sibTransId="{CF98F9C7-9140-48AF-9CF5-6F9D525AE89C}"/>
    <dgm:cxn modelId="{D1A0F8D5-B5C6-44E0-9ACD-C83A7BF37DCD}" type="presParOf" srcId="{97BC6F6A-B683-4A1A-A00C-3DC71CE07B43}" destId="{EED4146B-84B6-4F7E-AA1B-C455959CE75E}" srcOrd="0" destOrd="0" presId="urn:microsoft.com/office/officeart/2005/8/layout/vList2"/>
    <dgm:cxn modelId="{BEBC8C7B-D3F5-4124-B696-5C44339D4260}" type="presParOf" srcId="{97BC6F6A-B683-4A1A-A00C-3DC71CE07B43}" destId="{99B36D3A-ECA4-4489-85DF-3171E73D44D8}" srcOrd="1" destOrd="0" presId="urn:microsoft.com/office/officeart/2005/8/layout/vList2"/>
    <dgm:cxn modelId="{83A59728-1D9D-4317-80A1-802E389B970A}" type="presParOf" srcId="{97BC6F6A-B683-4A1A-A00C-3DC71CE07B43}" destId="{6D17BBB6-9999-4659-8ED6-C2E77CE77E46}" srcOrd="2" destOrd="0" presId="urn:microsoft.com/office/officeart/2005/8/layout/vList2"/>
    <dgm:cxn modelId="{D0E593D1-A6B3-4C40-9A99-5EE01E5EEEED}" type="presParOf" srcId="{97BC6F6A-B683-4A1A-A00C-3DC71CE07B43}" destId="{9DE0CFE5-9A73-43F0-80B2-59DC85E57C82}" srcOrd="3" destOrd="0" presId="urn:microsoft.com/office/officeart/2005/8/layout/vList2"/>
    <dgm:cxn modelId="{12E7493E-B9F4-48E8-A2A4-5BE875D9FBAA}" type="presParOf" srcId="{97BC6F6A-B683-4A1A-A00C-3DC71CE07B43}" destId="{FA438204-DC2B-49A6-9CC2-20B09101D97D}" srcOrd="4" destOrd="0" presId="urn:microsoft.com/office/officeart/2005/8/layout/vList2"/>
    <dgm:cxn modelId="{33D6C645-E60B-4450-9D04-FF832A5FCDA0}" type="presParOf" srcId="{97BC6F6A-B683-4A1A-A00C-3DC71CE07B43}" destId="{86963E7F-5878-4052-8675-9D6335FB6E20}" srcOrd="5" destOrd="0" presId="urn:microsoft.com/office/officeart/2005/8/layout/vList2"/>
    <dgm:cxn modelId="{BB9CE74B-DAF8-429B-BD2E-AE756D92ABCF}" type="presParOf" srcId="{97BC6F6A-B683-4A1A-A00C-3DC71CE07B43}" destId="{700E0A9E-A7C2-4CA7-8D33-F4DF4D79E4BD}" srcOrd="6" destOrd="0" presId="urn:microsoft.com/office/officeart/2005/8/layout/vList2"/>
    <dgm:cxn modelId="{E65150D5-55CD-430E-89E4-0CA08D775244}" type="presParOf" srcId="{97BC6F6A-B683-4A1A-A00C-3DC71CE07B43}" destId="{125BCE0D-5E7A-4796-B52C-1C1BE08F6BF2}" srcOrd="7" destOrd="0" presId="urn:microsoft.com/office/officeart/2005/8/layout/vList2"/>
    <dgm:cxn modelId="{7D67FA2F-9A4D-4E5E-B11E-932DC78DEE77}" type="presParOf" srcId="{97BC6F6A-B683-4A1A-A00C-3DC71CE07B43}" destId="{DCFC2E79-2911-48DB-A501-781BBF442423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D4146B-84B6-4F7E-AA1B-C455959CE75E}">
      <dsp:nvSpPr>
        <dsp:cNvPr id="0" name=""/>
        <dsp:cNvSpPr/>
      </dsp:nvSpPr>
      <dsp:spPr>
        <a:xfrm>
          <a:off x="0" y="3384378"/>
          <a:ext cx="7092280" cy="534466"/>
        </a:xfrm>
        <a:prstGeom prst="roundRect">
          <a:avLst/>
        </a:prstGeom>
        <a:solidFill>
          <a:srgbClr val="66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открытости и прозрачности местных бюджетов </a:t>
          </a:r>
          <a:endParaRPr lang="ru-RU" sz="1800" kern="1200" dirty="0"/>
        </a:p>
      </dsp:txBody>
      <dsp:txXfrm>
        <a:off x="0" y="3384378"/>
        <a:ext cx="7092280" cy="534466"/>
      </dsp:txXfrm>
    </dsp:sp>
    <dsp:sp modelId="{6D17BBB6-9999-4659-8ED6-C2E77CE77E46}">
      <dsp:nvSpPr>
        <dsp:cNvPr id="0" name=""/>
        <dsp:cNvSpPr/>
      </dsp:nvSpPr>
      <dsp:spPr>
        <a:xfrm>
          <a:off x="0" y="4128514"/>
          <a:ext cx="7092280" cy="1005543"/>
        </a:xfrm>
        <a:prstGeom prst="roundRect">
          <a:avLst/>
        </a:prstGeom>
        <a:solidFill>
          <a:srgbClr val="66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продолжение реализации плана мероприятий по росту доходов, оптимизации расходов</a:t>
          </a:r>
          <a:endParaRPr lang="ru-RU" sz="1800" kern="1200" dirty="0"/>
        </a:p>
      </dsp:txBody>
      <dsp:txXfrm>
        <a:off x="0" y="4128514"/>
        <a:ext cx="7092280" cy="1005543"/>
      </dsp:txXfrm>
    </dsp:sp>
    <dsp:sp modelId="{FA438204-DC2B-49A6-9CC2-20B09101D97D}">
      <dsp:nvSpPr>
        <dsp:cNvPr id="0" name=""/>
        <dsp:cNvSpPr/>
      </dsp:nvSpPr>
      <dsp:spPr>
        <a:xfrm>
          <a:off x="0" y="1224131"/>
          <a:ext cx="7092280" cy="671823"/>
        </a:xfrm>
        <a:prstGeom prst="roundRect">
          <a:avLst/>
        </a:prstGeom>
        <a:solidFill>
          <a:srgbClr val="66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эффективности бюджетных расходов</a:t>
          </a:r>
          <a:endParaRPr lang="ru-RU" sz="1800" kern="1200" dirty="0"/>
        </a:p>
      </dsp:txBody>
      <dsp:txXfrm>
        <a:off x="0" y="1224131"/>
        <a:ext cx="7092280" cy="671823"/>
      </dsp:txXfrm>
    </dsp:sp>
    <dsp:sp modelId="{700E0A9E-A7C2-4CA7-8D33-F4DF4D79E4BD}">
      <dsp:nvSpPr>
        <dsp:cNvPr id="0" name=""/>
        <dsp:cNvSpPr/>
      </dsp:nvSpPr>
      <dsp:spPr>
        <a:xfrm>
          <a:off x="0" y="0"/>
          <a:ext cx="7092280" cy="1005543"/>
        </a:xfrm>
        <a:prstGeom prst="roundRect">
          <a:avLst/>
        </a:prstGeom>
        <a:solidFill>
          <a:srgbClr val="66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реализация Указа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</a:t>
          </a:r>
          <a:endParaRPr lang="ru-RU" sz="1800" kern="1200" dirty="0"/>
        </a:p>
      </dsp:txBody>
      <dsp:txXfrm>
        <a:off x="0" y="0"/>
        <a:ext cx="7092280" cy="1005543"/>
      </dsp:txXfrm>
    </dsp:sp>
    <dsp:sp modelId="{DCFC2E79-2911-48DB-A501-781BBF442423}">
      <dsp:nvSpPr>
        <dsp:cNvPr id="0" name=""/>
        <dsp:cNvSpPr/>
      </dsp:nvSpPr>
      <dsp:spPr>
        <a:xfrm>
          <a:off x="0" y="2160236"/>
          <a:ext cx="7092280" cy="1005543"/>
        </a:xfrm>
        <a:prstGeom prst="roundRect">
          <a:avLst/>
        </a:prstGeom>
        <a:solidFill>
          <a:srgbClr val="66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взаимодействие с краевыми органами власти по увеличению объема финансовой поддержки из краевого бюджета</a:t>
          </a:r>
          <a:endParaRPr lang="ru-RU" sz="1800" kern="1200" dirty="0"/>
        </a:p>
      </dsp:txBody>
      <dsp:txXfrm>
        <a:off x="0" y="2160236"/>
        <a:ext cx="7092280" cy="1005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0.49528</cdr:x>
      <cdr:y>0.02628</cdr:y>
    </cdr:from>
    <cdr:to>
      <cdr:x>0.62834</cdr:x>
      <cdr:y>0.21017</cdr:y>
    </cdr:to>
    <cdr:pic>
      <cdr:nvPicPr>
        <cdr:cNvPr id="2" name="Picture 2" descr="C:\Users\Бектяшкина\Downloads\kisspng-arrow-5b326631bf1697.9016565915300296177827 (1)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 rot="717237">
          <a:off x="3976293" y="137203"/>
          <a:ext cx="1068251" cy="960229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92D68-1778-47E6-8F45-640E785BBA79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346D7-105D-408D-8161-9A924B95A1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393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346D7-105D-408D-8161-9A924B95A1E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Arial" charset="0"/>
              </a:rPr>
              <a:t>СЭР</a:t>
            </a: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DC97D3-ABE1-47DD-8302-0B609D1A46E3}" type="slidenum">
              <a:rPr lang="ru-RU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7791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346D7-105D-408D-8161-9A924B95A1E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0A4F2-DA89-4312-954E-7CF43C9FCE52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BC621C-132E-490D-A5D3-32F910095B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0A4F2-DA89-4312-954E-7CF43C9FCE52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BC621C-132E-490D-A5D3-32F910095B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0A4F2-DA89-4312-954E-7CF43C9FCE52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BC621C-132E-490D-A5D3-32F910095B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8228013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00D0E-3C94-45C9-8E07-573F4A6F4D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8228013" cy="14335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7013" cy="38846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6613" y="1981200"/>
            <a:ext cx="4038600" cy="1865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6613" y="3998913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FCF62-4755-4F13-B191-9D7244781D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0A4F2-DA89-4312-954E-7CF43C9FCE52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BC621C-132E-490D-A5D3-32F910095B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0A4F2-DA89-4312-954E-7CF43C9FCE52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BC621C-132E-490D-A5D3-32F910095B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0A4F2-DA89-4312-954E-7CF43C9FCE52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BC621C-132E-490D-A5D3-32F910095B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0A4F2-DA89-4312-954E-7CF43C9FCE52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BC621C-132E-490D-A5D3-32F910095B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0A4F2-DA89-4312-954E-7CF43C9FCE52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BC621C-132E-490D-A5D3-32F910095B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0A4F2-DA89-4312-954E-7CF43C9FCE52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BC621C-132E-490D-A5D3-32F910095B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0A4F2-DA89-4312-954E-7CF43C9FCE52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BC621C-132E-490D-A5D3-32F910095B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0A4F2-DA89-4312-954E-7CF43C9FCE52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BC621C-132E-490D-A5D3-32F910095B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310A4F2-DA89-4312-954E-7CF43C9FCE52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FBC621C-132E-490D-A5D3-32F910095B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jpeg"/><Relationship Id="rId5" Type="http://schemas.openxmlformats.org/officeDocument/2006/relationships/chart" Target="../charts/chart4.xml"/><Relationship Id="rId4" Type="http://schemas.openxmlformats.org/officeDocument/2006/relationships/oleObject" Target="../embeddings/_____Microsoft_Office_Excel_97-200310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oleObject" Target="../embeddings/_____Microsoft_Office_Excel_97-20032.xls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jpeg"/><Relationship Id="rId5" Type="http://schemas.openxmlformats.org/officeDocument/2006/relationships/oleObject" Target="../embeddings/_____Microsoft_Office_Excel_97-20034.xls"/><Relationship Id="rId4" Type="http://schemas.openxmlformats.org/officeDocument/2006/relationships/oleObject" Target="../embeddings/_____Microsoft_Office_Excel_97-20033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_____Microsoft_Office_Excel_97-20035.xls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jpeg"/><Relationship Id="rId5" Type="http://schemas.openxmlformats.org/officeDocument/2006/relationships/oleObject" Target="../embeddings/_____Microsoft_Office_Excel_97-20036.xls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_____Microsoft_Office_Excel_97-20037.xls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jpeg"/><Relationship Id="rId4" Type="http://schemas.openxmlformats.org/officeDocument/2006/relationships/oleObject" Target="../embeddings/_____Microsoft_Office_Excel_97-20039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132856"/>
            <a:ext cx="8100392" cy="3530823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решения «О районном бюджете на 2019 год и плановый период 2020-20</a:t>
            </a:r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годов»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писание: \\DEKA\Users\Public\Коршунова А.Н\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6632"/>
            <a:ext cx="1152202" cy="160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043608" y="1628800"/>
            <a:ext cx="8100392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Arial Unicode MS"/>
                <a:cs typeface="Times New Roman" pitchFamily="18" charset="0"/>
              </a:rPr>
              <a:t>Каратузский район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141763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Основы разработки проекта районного бюджета Каратузского района на 2019 год и на плановый период 2020-20</a:t>
            </a:r>
            <a:r>
              <a:rPr lang="en-US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годов</a:t>
            </a:r>
            <a:endParaRPr lang="ru-RU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Содержимое 31"/>
          <p:cNvGraphicFramePr>
            <a:graphicFrameLocks noGrp="1"/>
          </p:cNvGraphicFramePr>
          <p:nvPr>
            <p:ph idx="1"/>
          </p:nvPr>
        </p:nvGraphicFramePr>
        <p:xfrm>
          <a:off x="2051720" y="1556792"/>
          <a:ext cx="709228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" name="Овал 35"/>
          <p:cNvSpPr/>
          <p:nvPr/>
        </p:nvSpPr>
        <p:spPr>
          <a:xfrm>
            <a:off x="1331640" y="4941168"/>
            <a:ext cx="540000" cy="540000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ln>
            <a:solidFill>
              <a:srgbClr val="D9EDEF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Овал 36"/>
          <p:cNvSpPr/>
          <p:nvPr/>
        </p:nvSpPr>
        <p:spPr>
          <a:xfrm>
            <a:off x="1331640" y="2852936"/>
            <a:ext cx="540000" cy="540000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  <a:ln>
            <a:solidFill>
              <a:srgbClr val="D9EDE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Овал 37"/>
          <p:cNvSpPr/>
          <p:nvPr/>
        </p:nvSpPr>
        <p:spPr>
          <a:xfrm>
            <a:off x="1331640" y="1772816"/>
            <a:ext cx="540000" cy="5400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rgbClr val="D9EDEF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Овал 7"/>
          <p:cNvSpPr/>
          <p:nvPr/>
        </p:nvSpPr>
        <p:spPr>
          <a:xfrm>
            <a:off x="1331640" y="5949280"/>
            <a:ext cx="540000" cy="540000"/>
          </a:xfrm>
          <a:prstGeom prst="ellipse">
            <a:avLst/>
          </a:prstGeom>
          <a:blipFill rotWithShape="0">
            <a:blip r:embed="rId11" cstate="print"/>
            <a:stretch>
              <a:fillRect/>
            </a:stretch>
          </a:blipFill>
          <a:ln>
            <a:solidFill>
              <a:srgbClr val="D9EDEF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Picture 2" descr="ÐÐ°ÑÑÐ¸Ð½ÐºÐ¸ Ð¿Ð¾ Ð·Ð°Ð¿ÑÐ¾ÑÑ Ð¼ÐµÑÐ¾Ðº Ñ ÑÑÐ±Ð»ÑÐ¼Ð¸ Ð¿Ð¸ÐºÑÐ¾Ð³ÑÐ°Ð¼Ð¼Ð°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87624" y="3933056"/>
            <a:ext cx="648072" cy="648072"/>
          </a:xfrm>
          <a:prstGeom prst="rect">
            <a:avLst/>
          </a:prstGeom>
          <a:noFill/>
        </p:spPr>
      </p:pic>
      <p:pic>
        <p:nvPicPr>
          <p:cNvPr id="10" name="Рисунок 9" descr="Описание: \\DEKA\Users\Public\Коршунова А.Н\Герб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93350" cy="124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6645424" cy="1008112"/>
          </a:xfrm>
        </p:spPr>
        <p:txBody>
          <a:bodyPr>
            <a:noAutofit/>
          </a:bodyPr>
          <a:lstStyle/>
          <a:p>
            <a:pPr algn="ctr"/>
            <a:r>
              <a:rPr lang="ru-RU" sz="3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параметры районного бюджета</a:t>
            </a:r>
            <a:endParaRPr lang="ru-RU" sz="3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06124506"/>
              </p:ext>
            </p:extLst>
          </p:nvPr>
        </p:nvGraphicFramePr>
        <p:xfrm>
          <a:off x="1115616" y="1600200"/>
          <a:ext cx="7416824" cy="50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Описание: \\DEKA\Users\Public\Коршунова А.Н\Гер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93350" cy="124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7056784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Рост собственных доходов районного бюджета</a:t>
            </a:r>
            <a:endParaRPr lang="ru-RU" sz="3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115616" y="1447800"/>
          <a:ext cx="8028384" cy="522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499992" y="1268760"/>
            <a:ext cx="208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31,7 млн. рублей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Описание: \\DEKA\Users\Public\Коршунова А.Н\Гер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93350" cy="124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7236296" cy="1412776"/>
          </a:xfrm>
        </p:spPr>
        <p:txBody>
          <a:bodyPr>
            <a:normAutofit/>
          </a:bodyPr>
          <a:lstStyle/>
          <a:p>
            <a:pPr algn="ctr"/>
            <a:r>
              <a:rPr lang="ru-RU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Реализация указов Президента Российской Федерации от 7 мая 2012 года, в части повышения среднего уровня заработной платы</a:t>
            </a:r>
            <a:endParaRPr lang="ru-RU" sz="2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43608" y="3717032"/>
            <a:ext cx="8100392" cy="314096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пед.работники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дошкольных учреждений – с 12,9 тыс.рублей до 29,6 тыс.рублей;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пед.работники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общеобразовательных учреждений – с 23,2 тыс.рублей до 36,6 тыс.рублей;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пед.работники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дополнительного образования - с 10,5 тыс.рублей до 23,7 тыс.рублей;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работники отрасли культуры – с 11,5 тыс.рублей до 26,4 тыс.рублей;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социальные работники  – с 9,7 тыс.рублей до 36,9 тыс.рублей;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минимальный размер оплаты труда - с 5 426 рублей до 17 861 рублей;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Бектяшкина\Downloads\kisspng-arrow-5b326631bf1697.9016565915300296177827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17237">
            <a:off x="3601574" y="1162430"/>
            <a:ext cx="2736304" cy="27363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15616" y="2924944"/>
            <a:ext cx="2160240" cy="73177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defRPr sz="1600" b="0" i="0" u="none" strike="noStrike" kern="1200" baseline="0">
                <a:solidFill>
                  <a:srgbClr val="000000"/>
                </a:solidFill>
                <a:latin typeface="Arial"/>
              </a:defRPr>
            </a:pPr>
            <a:r>
              <a:rPr lang="ru-RU" sz="3600" b="1" dirty="0" smtClean="0">
                <a:ln>
                  <a:solidFill>
                    <a:srgbClr val="35873B"/>
                  </a:solidFill>
                </a:ln>
                <a:solidFill>
                  <a:srgbClr val="8AD08F"/>
                </a:solidFill>
                <a:latin typeface="Trebuchet MS" pitchFamily="34" charset="0"/>
                <a:cs typeface="Arial" charset="0"/>
              </a:rPr>
              <a:t>2012 год</a:t>
            </a:r>
            <a:endParaRPr lang="ru-RU" sz="3600" b="1" dirty="0">
              <a:ln>
                <a:solidFill>
                  <a:srgbClr val="35873B"/>
                </a:solidFill>
              </a:ln>
              <a:solidFill>
                <a:srgbClr val="8AD08F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1340768"/>
            <a:ext cx="2160240" cy="73177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defRPr sz="1600" b="0" i="0" u="none" strike="noStrike" kern="1200" baseline="0">
                <a:solidFill>
                  <a:srgbClr val="000000"/>
                </a:solidFill>
                <a:latin typeface="Arial"/>
              </a:defRPr>
            </a:pPr>
            <a:r>
              <a:rPr lang="ru-RU" sz="3600" b="1" dirty="0" smtClean="0">
                <a:ln>
                  <a:solidFill>
                    <a:srgbClr val="35873B"/>
                  </a:solidFill>
                </a:ln>
                <a:solidFill>
                  <a:srgbClr val="8AD08F"/>
                </a:solidFill>
                <a:latin typeface="Trebuchet MS" pitchFamily="34" charset="0"/>
                <a:cs typeface="Arial" charset="0"/>
              </a:rPr>
              <a:t>2018 год</a:t>
            </a:r>
            <a:endParaRPr lang="ru-RU" sz="3600" b="1" dirty="0">
              <a:ln>
                <a:solidFill>
                  <a:srgbClr val="35873B"/>
                </a:solidFill>
              </a:ln>
              <a:solidFill>
                <a:srgbClr val="8AD08F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8" name="Рисунок 7" descr="Описание: \\DEKA\Users\Public\Коршунова А.Н\Гер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93350" cy="124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051720" y="1772816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/>
              <a:t>Расходы на оплату труда работников бюджетной сферы района</a:t>
            </a:r>
            <a:endParaRPr lang="ru-RU" sz="2000" b="1" dirty="0" smtClean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536" y="1761117"/>
            <a:ext cx="1584176" cy="73177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defRPr sz="1600" b="0" i="0" u="none" strike="noStrike" kern="1200" baseline="0">
                <a:solidFill>
                  <a:srgbClr val="000000"/>
                </a:solidFill>
                <a:latin typeface="Arial"/>
              </a:defRPr>
            </a:pPr>
            <a:r>
              <a:rPr lang="ru-RU" sz="3600" b="1" dirty="0" smtClean="0">
                <a:ln>
                  <a:solidFill>
                    <a:srgbClr val="35873B"/>
                  </a:solidFill>
                </a:ln>
                <a:solidFill>
                  <a:srgbClr val="8AD08F"/>
                </a:solidFill>
                <a:latin typeface="Trebuchet MS" pitchFamily="34" charset="0"/>
                <a:cs typeface="Arial" charset="0"/>
              </a:rPr>
              <a:t>4,3%</a:t>
            </a:r>
            <a:endParaRPr lang="ru-RU" sz="3600" b="1" dirty="0">
              <a:ln>
                <a:solidFill>
                  <a:srgbClr val="35873B"/>
                </a:solidFill>
              </a:ln>
              <a:solidFill>
                <a:srgbClr val="8AD08F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051720" y="2884874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/>
              <a:t>Расходы на питание</a:t>
            </a:r>
            <a:endParaRPr lang="ru-RU" sz="2000" b="1" dirty="0" smtClean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95536" y="2697221"/>
            <a:ext cx="1584176" cy="73177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defRPr sz="1600" b="0" i="0" u="none" strike="noStrike" kern="1200" baseline="0">
                <a:solidFill>
                  <a:srgbClr val="000000"/>
                </a:solidFill>
                <a:latin typeface="Arial"/>
              </a:defRPr>
            </a:pPr>
            <a:r>
              <a:rPr lang="ru-RU" sz="3600" b="1" dirty="0" smtClean="0">
                <a:ln>
                  <a:solidFill>
                    <a:srgbClr val="35873B"/>
                  </a:solidFill>
                </a:ln>
                <a:solidFill>
                  <a:srgbClr val="8AD08F"/>
                </a:solidFill>
                <a:latin typeface="Trebuchet MS" pitchFamily="34" charset="0"/>
                <a:cs typeface="Arial" charset="0"/>
              </a:rPr>
              <a:t>3,9%</a:t>
            </a:r>
            <a:endParaRPr lang="ru-RU" sz="3600" b="1" dirty="0">
              <a:ln>
                <a:solidFill>
                  <a:srgbClr val="35873B"/>
                </a:solidFill>
              </a:ln>
              <a:solidFill>
                <a:srgbClr val="8AD08F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907704" y="3645024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/>
              <a:t>Публичные нормативные обязательства</a:t>
            </a:r>
            <a:endParaRPr lang="ru-RU" sz="2000" b="1" dirty="0" smtClean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95536" y="3633325"/>
            <a:ext cx="1584176" cy="73177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defRPr sz="1600" b="0" i="0" u="none" strike="noStrike" kern="1200" baseline="0">
                <a:solidFill>
                  <a:srgbClr val="000000"/>
                </a:solidFill>
                <a:latin typeface="Arial"/>
              </a:defRPr>
            </a:pPr>
            <a:r>
              <a:rPr lang="ru-RU" sz="3600" b="1" dirty="0" smtClean="0">
                <a:ln>
                  <a:solidFill>
                    <a:srgbClr val="35873B"/>
                  </a:solidFill>
                </a:ln>
                <a:solidFill>
                  <a:srgbClr val="8AD08F"/>
                </a:solidFill>
                <a:latin typeface="Trebuchet MS" pitchFamily="34" charset="0"/>
                <a:cs typeface="Arial" charset="0"/>
              </a:rPr>
              <a:t>3,9%</a:t>
            </a:r>
            <a:endParaRPr lang="ru-RU" sz="3600" b="1" dirty="0">
              <a:ln>
                <a:solidFill>
                  <a:srgbClr val="35873B"/>
                </a:solidFill>
              </a:ln>
              <a:solidFill>
                <a:srgbClr val="8AD08F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051720" y="4581128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/>
              <a:t>Расходы на коммунальные услуги</a:t>
            </a:r>
            <a:endParaRPr lang="ru-RU" sz="2000" b="1" dirty="0" smtClean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95536" y="4569429"/>
            <a:ext cx="1584176" cy="73177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defRPr sz="1600" b="0" i="0" u="none" strike="noStrike" kern="1200" baseline="0">
                <a:solidFill>
                  <a:srgbClr val="000000"/>
                </a:solidFill>
                <a:latin typeface="Arial"/>
              </a:defRPr>
            </a:pPr>
            <a:r>
              <a:rPr lang="ru-RU" sz="3600" b="1" dirty="0" smtClean="0">
                <a:ln>
                  <a:solidFill>
                    <a:srgbClr val="35873B"/>
                  </a:solidFill>
                </a:ln>
                <a:solidFill>
                  <a:srgbClr val="8AD08F"/>
                </a:solidFill>
                <a:latin typeface="Trebuchet MS" pitchFamily="34" charset="0"/>
                <a:cs typeface="Arial" charset="0"/>
              </a:rPr>
              <a:t>5,1%</a:t>
            </a:r>
            <a:endParaRPr lang="ru-RU" sz="3600" b="1" dirty="0">
              <a:ln>
                <a:solidFill>
                  <a:srgbClr val="35873B"/>
                </a:solidFill>
              </a:ln>
              <a:solidFill>
                <a:srgbClr val="8AD08F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979712" y="116632"/>
            <a:ext cx="7164288" cy="130100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i="1" dirty="0" smtClean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Сценарные условия для формирования </a:t>
            </a:r>
          </a:p>
          <a:p>
            <a:pPr lvl="0" algn="ctr">
              <a:spcBef>
                <a:spcPct val="0"/>
              </a:spcBef>
            </a:pPr>
            <a:r>
              <a:rPr lang="ru-RU" sz="3200" b="1" i="1" dirty="0" smtClean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расходов районного бюджета на 2019 год </a:t>
            </a:r>
          </a:p>
        </p:txBody>
      </p:sp>
      <p:pic>
        <p:nvPicPr>
          <p:cNvPr id="11" name="Рисунок 10" descr="Описание: \\DEKA\Users\Public\Коршунова А.Н\Гер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93350" cy="124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7236296" cy="692696"/>
          </a:xfrm>
        </p:spPr>
        <p:txBody>
          <a:bodyPr>
            <a:normAutofit fontScale="90000"/>
          </a:bodyPr>
          <a:lstStyle/>
          <a:p>
            <a:r>
              <a:rPr lang="ru-RU" sz="3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за счет средств районного бюджета</a:t>
            </a:r>
            <a:endParaRPr lang="ru-RU" sz="3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27584" y="620688"/>
            <a:ext cx="8316416" cy="33123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600" dirty="0" smtClean="0"/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выплату заработной платы – 206 561,2 тыс.рублей;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оплату коммунальных услуг – 45 617,2 тыс.рублей;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выплату пенсий за выслугу лет – 1 262,6 тыс.рублей;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предоставление межбюджетных трансфертов поселениям – 71 945,1 тыс.рублей; 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прочие расходы  – 71 506,1 тыс.рублей;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4077072"/>
            <a:ext cx="2088232" cy="122413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defRPr sz="1600" b="0" i="0" u="none" strike="noStrike" kern="1200" baseline="0">
                <a:solidFill>
                  <a:srgbClr val="000000"/>
                </a:solidFill>
                <a:latin typeface="Arial"/>
              </a:defRPr>
            </a:pPr>
            <a:r>
              <a:rPr lang="ru-RU" sz="2200" dirty="0" smtClean="0">
                <a:ln>
                  <a:solidFill>
                    <a:srgbClr val="35873B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модульные котельные 3519,7 тыс.руб.</a:t>
            </a:r>
            <a:endParaRPr lang="ru-RU" sz="2200" dirty="0">
              <a:ln>
                <a:solidFill>
                  <a:srgbClr val="35873B"/>
                </a:solidFill>
              </a:ln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32240" y="4797152"/>
            <a:ext cx="2304256" cy="93610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defRPr sz="1600" b="0" i="0" u="none" strike="noStrike" kern="1200" baseline="0">
                <a:solidFill>
                  <a:srgbClr val="000000"/>
                </a:solidFill>
                <a:latin typeface="Arial"/>
              </a:defRPr>
            </a:pPr>
            <a:r>
              <a:rPr lang="ru-RU" sz="2200" dirty="0" smtClean="0">
                <a:ln>
                  <a:solidFill>
                    <a:srgbClr val="35873B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подвоз учащихся 10296,3 тыс.руб.</a:t>
            </a:r>
            <a:endParaRPr lang="ru-RU" sz="2200" dirty="0">
              <a:ln>
                <a:solidFill>
                  <a:srgbClr val="35873B"/>
                </a:solidFill>
              </a:ln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4077072"/>
            <a:ext cx="2664296" cy="151216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defRPr sz="1600" b="0" i="0" u="none" strike="noStrike" kern="1200" baseline="0">
                <a:solidFill>
                  <a:srgbClr val="000000"/>
                </a:solidFill>
                <a:latin typeface="Arial"/>
              </a:defRPr>
            </a:pPr>
            <a:r>
              <a:rPr lang="ru-RU" sz="1900" dirty="0" smtClean="0">
                <a:ln>
                  <a:solidFill>
                    <a:srgbClr val="35873B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строительство (приобретение) жилья, для молодых семей и специалистов 1900,6 тыс.руб.</a:t>
            </a:r>
            <a:endParaRPr lang="ru-RU" sz="1900" dirty="0">
              <a:ln>
                <a:solidFill>
                  <a:srgbClr val="35873B"/>
                </a:solidFill>
              </a:ln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627784" y="3717032"/>
            <a:ext cx="1800200" cy="288032"/>
          </a:xfrm>
          <a:prstGeom prst="straightConnector1">
            <a:avLst/>
          </a:prstGeom>
          <a:ln w="412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076056" y="3717032"/>
            <a:ext cx="1656184" cy="216024"/>
          </a:xfrm>
          <a:prstGeom prst="straightConnector1">
            <a:avLst/>
          </a:prstGeom>
          <a:ln w="412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572000" y="3717032"/>
            <a:ext cx="180020" cy="360040"/>
          </a:xfrm>
          <a:prstGeom prst="straightConnector1">
            <a:avLst/>
          </a:prstGeom>
          <a:ln w="412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043608" y="5517232"/>
            <a:ext cx="2736304" cy="122413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defRPr sz="1600" b="0" i="0" u="none" strike="noStrike" kern="1200" baseline="0">
                <a:solidFill>
                  <a:srgbClr val="000000"/>
                </a:solidFill>
                <a:latin typeface="Arial"/>
              </a:defRPr>
            </a:pPr>
            <a:r>
              <a:rPr lang="ru-RU" sz="2100" dirty="0" smtClean="0">
                <a:ln>
                  <a:solidFill>
                    <a:srgbClr val="35873B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проведение летнего лагеря "Молодые лидеры" 1050,0 тыс.руб.</a:t>
            </a:r>
            <a:endParaRPr lang="ru-RU" sz="2100" dirty="0">
              <a:ln>
                <a:solidFill>
                  <a:srgbClr val="35873B"/>
                </a:solidFill>
              </a:ln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2843808" y="3717032"/>
            <a:ext cx="1656184" cy="1800200"/>
          </a:xfrm>
          <a:prstGeom prst="straightConnector1">
            <a:avLst/>
          </a:prstGeom>
          <a:ln w="412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732240" y="3356992"/>
            <a:ext cx="2411760" cy="136815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defRPr sz="1600" b="0" i="0" u="none" strike="noStrike" kern="1200" baseline="0">
                <a:solidFill>
                  <a:srgbClr val="000000"/>
                </a:solidFill>
                <a:latin typeface="Arial"/>
              </a:defRPr>
            </a:pPr>
            <a:r>
              <a:rPr lang="ru-RU" sz="1900" dirty="0" smtClean="0">
                <a:ln>
                  <a:solidFill>
                    <a:srgbClr val="35873B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 в связи с 95-ем Каратузского района 2550,0 тыс.руб.</a:t>
            </a:r>
            <a:endParaRPr lang="ru-RU" sz="1900" dirty="0">
              <a:ln>
                <a:solidFill>
                  <a:srgbClr val="35873B"/>
                </a:solidFill>
              </a:ln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716016" y="3717032"/>
            <a:ext cx="2448272" cy="1008112"/>
          </a:xfrm>
          <a:prstGeom prst="straightConnector1">
            <a:avLst/>
          </a:prstGeom>
          <a:ln w="412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5652120" y="5805264"/>
            <a:ext cx="2952328" cy="93610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defRPr sz="1600" b="0" i="0" u="none" strike="noStrike" kern="1200" baseline="0">
                <a:solidFill>
                  <a:srgbClr val="000000"/>
                </a:solidFill>
                <a:latin typeface="Arial"/>
              </a:defRPr>
            </a:pPr>
            <a:r>
              <a:rPr lang="ru-RU" sz="1900" dirty="0" smtClean="0">
                <a:ln>
                  <a:solidFill>
                    <a:srgbClr val="35873B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 на развитие сельского хозяйства и малого бизнеса в районе 925,0 тыс.руб.</a:t>
            </a:r>
            <a:endParaRPr lang="ru-RU" sz="1900" dirty="0">
              <a:ln>
                <a:solidFill>
                  <a:srgbClr val="35873B"/>
                </a:solidFill>
              </a:ln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5148064" y="3717032"/>
            <a:ext cx="2088232" cy="2088232"/>
          </a:xfrm>
          <a:prstGeom prst="straightConnector1">
            <a:avLst/>
          </a:prstGeom>
          <a:ln w="412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Описание: \\DEKA\Users\Public\Коршунова А.Н\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93350" cy="124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74095697"/>
              </p:ext>
            </p:extLst>
          </p:nvPr>
        </p:nvGraphicFramePr>
        <p:xfrm>
          <a:off x="1115616" y="1447800"/>
          <a:ext cx="7920880" cy="5293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953976" cy="1143000"/>
          </a:xfrm>
        </p:spPr>
        <p:txBody>
          <a:bodyPr>
            <a:noAutofit/>
          </a:bodyPr>
          <a:lstStyle/>
          <a:p>
            <a:pPr algn="ctr"/>
            <a:r>
              <a:rPr lang="ru-RU" sz="3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на муниципальные </a:t>
            </a:r>
            <a:br>
              <a:rPr lang="ru-RU" sz="3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программы  и непрограммные расходы в 2019 году</a:t>
            </a:r>
            <a:endParaRPr lang="ru-RU" sz="38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Описание: \\DEKA\Users\Public\Коршунова А.Н\Гер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93350" cy="124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Диаграмма 6"/>
          <p:cNvGraphicFramePr>
            <a:graphicFrameLocks/>
          </p:cNvGraphicFramePr>
          <p:nvPr/>
        </p:nvGraphicFramePr>
        <p:xfrm>
          <a:off x="971550" y="836613"/>
          <a:ext cx="5334000" cy="4133850"/>
        </p:xfrm>
        <a:graphic>
          <a:graphicData uri="http://schemas.openxmlformats.org/presentationml/2006/ole">
            <p:oleObj spid="_x0000_s1026" name="Worksheet" r:id="rId4" imgW="5334045" imgH="4238730" progId="Excel.Sheet.8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7236296" cy="98072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отношения в 2019 году 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(тыс.рублей)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3671392" y="3645024"/>
          <a:ext cx="5472608" cy="321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Рисунок 4" descr="Описание: \\DEKA\Users\Public\Коршунова А.Н\Герб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93350" cy="124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7236296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Участие районом в краевых государственных программах, с привлечением средств</a:t>
            </a:r>
            <a:endParaRPr lang="ru-RU" sz="3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791073" y="908720"/>
          <a:ext cx="8352927" cy="5760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620276"/>
                <a:gridCol w="3212371"/>
              </a:tblGrid>
              <a:tr h="6610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</a:t>
                      </a:r>
                      <a:r>
                        <a:rPr lang="ru-RU" dirty="0" err="1" smtClean="0"/>
                        <a:t>гос.программы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Ответственные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Мероприятия, сумма собственных средств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510988"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Создание</a:t>
                      </a:r>
                      <a:r>
                        <a:rPr lang="ru-RU" baseline="0" dirty="0" smtClean="0"/>
                        <a:t> условий для обеспечения доступным и комфортным жильем граждан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Отдел экономического</a:t>
                      </a:r>
                      <a:r>
                        <a:rPr lang="ru-RU" baseline="0" dirty="0" smtClean="0"/>
                        <a:t> развития администрации Каратузского района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Предоставление социальных выплат молодым семьям на приобретение (строительство)</a:t>
                      </a:r>
                      <a:r>
                        <a:rPr lang="ru-RU" baseline="0" dirty="0" smtClean="0"/>
                        <a:t> жилья, 1000,00 тыс.рублей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4298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сельского хозяйства и регулирование рынков сельскохозяйственной продукции, сырья и продовольствия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Отдел экономического</a:t>
                      </a:r>
                      <a:r>
                        <a:rPr lang="ru-RU" baseline="0" dirty="0" smtClean="0"/>
                        <a:t> развития, </a:t>
                      </a:r>
                      <a:r>
                        <a:rPr lang="ru-RU" dirty="0" smtClean="0"/>
                        <a:t>отдел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сельского хозяйства администрации района </a:t>
                      </a:r>
                      <a:r>
                        <a:rPr lang="ru-RU" baseline="0" dirty="0" smtClean="0"/>
                        <a:t>администрации Каратузского района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Предоставление социальных выплат гражданам, на строительство или приобретение жилья в сельской местности, 900,6 тыс.рублей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4298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инвестиционной деятельности, малого и среднего предпринимательства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Отдел экономического</a:t>
                      </a:r>
                      <a:r>
                        <a:rPr lang="ru-RU" baseline="0" dirty="0" smtClean="0"/>
                        <a:t> развития, </a:t>
                      </a:r>
                      <a:r>
                        <a:rPr lang="ru-RU" dirty="0" smtClean="0"/>
                        <a:t>отдел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сельского хозяйства администрации района </a:t>
                      </a:r>
                      <a:r>
                        <a:rPr lang="ru-RU" baseline="0" dirty="0" smtClean="0"/>
                        <a:t>администрации Каратузского района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Возмещение части затрат субъектам малого и среднего предпринимательства, 215,00 тыс.рублей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801440" cy="5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806573" cy="69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73216"/>
            <a:ext cx="835325" cy="75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Описание: \\DEKA\Users\Public\Коршунова А.Н\Герб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93350" cy="124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1115616" y="980728"/>
          <a:ext cx="8028384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5359"/>
                <a:gridCol w="2340391"/>
                <a:gridCol w="35426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</a:t>
                      </a:r>
                      <a:r>
                        <a:rPr lang="ru-RU" dirty="0" err="1" smtClean="0"/>
                        <a:t>гос.программы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Ответственные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Мероприятия, сумма собственных средств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культуры и туризма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Отдел культуры, молодёжной политики, физкультуры, спорта и туризма администрации Каратузского района 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Устройство плоскостных спортивных сооружений, комплектование книжных фондов библиотек, организационная и материально-техническая модернизация муниципальных библиотек, государственная поддержка комплексного развития муниципальных учреждений культуры,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78,00 тыс.рублей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Молодежь Красноярского края в XXI веке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Отдел культуры, молодёжной политики, физкультуры, спорта и туризма администрации Каратузского района 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системы патриотического воспитания, на поддержку деятельности муниципальных молодежных центров,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63,4 тыс.рублей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482" name="Picture 2" descr="http://bibliotroika.ucoz.ru/_bl/0/45207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1092579" cy="770062"/>
          </a:xfrm>
          <a:prstGeom prst="rect">
            <a:avLst/>
          </a:prstGeom>
          <a:noFill/>
        </p:spPr>
      </p:pic>
      <p:pic>
        <p:nvPicPr>
          <p:cNvPr id="20484" name="Picture 4" descr="http://xn--80ahccapcojesibl.xn--p1ai/wp-content/uploads/2017/12/Cover-Blog-Deporte-en-Familia-1200x6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5589240"/>
            <a:ext cx="1115616" cy="747436"/>
          </a:xfrm>
          <a:prstGeom prst="rect">
            <a:avLst/>
          </a:prstGeom>
          <a:noFill/>
        </p:spPr>
      </p:pic>
      <p:pic>
        <p:nvPicPr>
          <p:cNvPr id="6" name="Рисунок 5" descr="Описание: \\DEKA\Users\Public\Коршунова А.Н\Герб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93350" cy="124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645920" y="0"/>
            <a:ext cx="7498080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Участие районом в краевых государственных программах, с привлечением средств</a:t>
            </a:r>
            <a:endParaRPr lang="ru-RU" sz="3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043608" y="2149991"/>
            <a:ext cx="7924800" cy="3170099"/>
          </a:xfr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buClr>
                <a:srgbClr val="666633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en-GB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40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параметры</a:t>
            </a:r>
            <a:r>
              <a:rPr lang="en-GB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прогноза</a:t>
            </a:r>
            <a:r>
              <a:rPr lang="en-GB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40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социально-экономического</a:t>
            </a:r>
            <a:r>
              <a:rPr lang="en-GB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развития Каратузского </a:t>
            </a:r>
            <a:r>
              <a:rPr lang="en-GB" sz="40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en-GB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GB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19 -2021</a:t>
            </a:r>
            <a:r>
              <a:rPr lang="en-GB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</a:t>
            </a: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ах</a:t>
            </a:r>
            <a:endParaRPr lang="en-GB" sz="4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Описание: \\DEKA\Users\Public\Коршунова А.Н\Гер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6632"/>
            <a:ext cx="1152202" cy="160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7236296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Участие районом в краевых государственных программах, с привлечением средств</a:t>
            </a:r>
            <a:endParaRPr lang="ru-RU" sz="3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1043608" y="860100"/>
          <a:ext cx="8100392" cy="5997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437752"/>
                <a:gridCol w="3574408"/>
              </a:tblGrid>
              <a:tr h="6709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</a:t>
                      </a:r>
                      <a:r>
                        <a:rPr lang="ru-RU" dirty="0" err="1" smtClean="0"/>
                        <a:t>гос.программы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Ответственные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Мероприятия, сумма собственных средств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786020"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Содействие развитию местного самоуправления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Финуправление района; отдел ЖКХ, транспорта, строительства и связи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Мероприятия, направленные на развитие и повышение качества работы муниципальных учреждений; реализация проектов по благоустройству территорий сельских населенных пунктов; осуществление расходов, направленных на поддержку местных инициатив; 126,3 тыс.рублей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58564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транспортной системы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Отдел ЖКХ, транспорта, строительства и связи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автомобильных дорог общего пользования, 4,4 тыс.рублей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33702">
                <a:tc>
                  <a:txBody>
                    <a:bodyPr/>
                    <a:lstStyle/>
                    <a:p>
                      <a:r>
                        <a:rPr lang="ru-RU" dirty="0" smtClean="0"/>
                        <a:t>Реформирование и модернизация жилищно-коммунального хозяйства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Отдел ЖКХ, транспорта, строительства и связи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капитальный ремонт, реконструкция объектов коммунальной инфраструктуры,</a:t>
                      </a:r>
                      <a:r>
                        <a:rPr lang="ru-RU" baseline="0" dirty="0" smtClean="0"/>
                        <a:t> 20,0 тыс.рублей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458" name="Picture 2" descr="http://vidnoe-raduga.ru/sites/default/files/field/images/blagoustroystvo-teretor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1354326" cy="1276004"/>
          </a:xfrm>
          <a:prstGeom prst="rect">
            <a:avLst/>
          </a:prstGeom>
          <a:noFill/>
        </p:spPr>
      </p:pic>
      <p:pic>
        <p:nvPicPr>
          <p:cNvPr id="19460" name="Picture 4" descr="http://images.clipartpanda.com/road-clipart-12319661-trees-with-leaves-from-the-asphalt-road-Stock-Vector-aven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437112"/>
            <a:ext cx="1025664" cy="884438"/>
          </a:xfrm>
          <a:prstGeom prst="rect">
            <a:avLst/>
          </a:prstGeom>
          <a:noFill/>
        </p:spPr>
      </p:pic>
      <p:pic>
        <p:nvPicPr>
          <p:cNvPr id="19462" name="Picture 6" descr="https://www.posadfm.ru/upload/iblock/417/4175d6fa8d78a330a24d13cb9ae0689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1248"/>
            <a:ext cx="1105242" cy="1012419"/>
          </a:xfrm>
          <a:prstGeom prst="rect">
            <a:avLst/>
          </a:prstGeom>
          <a:noFill/>
        </p:spPr>
      </p:pic>
      <p:pic>
        <p:nvPicPr>
          <p:cNvPr id="7" name="Рисунок 6" descr="Описание: \\DEKA\Users\Public\Коршунова А.Н\Герб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93350" cy="124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Описание: \\DEKA\Users\Public\Коршунова А.Н\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0"/>
            <a:ext cx="2016224" cy="280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043608" y="2564904"/>
            <a:ext cx="8100392" cy="190919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55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5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55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051720" y="116633"/>
            <a:ext cx="7092280" cy="936104"/>
          </a:xfrm>
          <a:noFill/>
        </p:spPr>
        <p:txBody>
          <a:bodyPr bIns="91440" anchor="b">
            <a:normAutofit fontScale="90000"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Функциональная структура расходов районного бюджета на </a:t>
            </a: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</a:t>
            </a: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  <p:graphicFrame>
        <p:nvGraphicFramePr>
          <p:cNvPr id="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11452809"/>
              </p:ext>
            </p:extLst>
          </p:nvPr>
        </p:nvGraphicFramePr>
        <p:xfrm>
          <a:off x="539552" y="1052736"/>
          <a:ext cx="8604448" cy="5638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Описание: \\DEKA\Users\Public\Коршунова А.Н\Гер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93350" cy="124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979712" y="150812"/>
            <a:ext cx="7164288" cy="1045940"/>
          </a:xfrm>
          <a:noFill/>
        </p:spPr>
        <p:txBody>
          <a:bodyPr bIns="91440" anchor="b">
            <a:noAutofit/>
          </a:bodyPr>
          <a:lstStyle/>
          <a:p>
            <a:pPr>
              <a:defRPr/>
            </a:pP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Ведомственная структура расходов </a:t>
            </a: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районного </a:t>
            </a: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бюджета на </a:t>
            </a:r>
            <a:r>
              <a:rPr lang="en-US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Cyr" charset="0"/>
                <a:cs typeface="Arial Cyr" charset="0"/>
              </a:rPr>
              <a:t>201</a:t>
            </a: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Cyr" charset="0"/>
                <a:cs typeface="Arial Cyr" charset="0"/>
              </a:rPr>
              <a:t>9 </a:t>
            </a: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год</a:t>
            </a: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33071116"/>
              </p:ext>
            </p:extLst>
          </p:nvPr>
        </p:nvGraphicFramePr>
        <p:xfrm>
          <a:off x="467544" y="1340768"/>
          <a:ext cx="857091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Описание: \\DEKA\Users\Public\Коршунова А.Н\Гер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93350" cy="124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16632"/>
            <a:ext cx="7147892" cy="9159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Инвестиционная деятельность</a:t>
            </a:r>
          </a:p>
        </p:txBody>
      </p:sp>
      <p:graphicFrame>
        <p:nvGraphicFramePr>
          <p:cNvPr id="8195" name="Диаграмма 3"/>
          <p:cNvGraphicFramePr>
            <a:graphicFrameLocks/>
          </p:cNvGraphicFramePr>
          <p:nvPr/>
        </p:nvGraphicFramePr>
        <p:xfrm>
          <a:off x="617537" y="1571625"/>
          <a:ext cx="8526463" cy="5286375"/>
        </p:xfrm>
        <a:graphic>
          <a:graphicData uri="http://schemas.openxmlformats.org/presentationml/2006/ole">
            <p:oleObj spid="_x0000_s23554" r:id="rId3" imgW="8529043" imgH="5285690" progId="Excel.Sheet.8">
              <p:embed/>
            </p:oleObj>
          </a:graphicData>
        </a:graphic>
      </p:graphicFrame>
      <p:pic>
        <p:nvPicPr>
          <p:cNvPr id="4" name="Рисунок 3" descr="Описание: \\DEKA\Users\Public\Коршунова А.Н\Герб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93350" cy="124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576913" cy="8064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жилья</a:t>
            </a:r>
          </a:p>
        </p:txBody>
      </p:sp>
      <p:pic>
        <p:nvPicPr>
          <p:cNvPr id="6147" name="Picture 6" descr="\\192.168.1.51\общая\Стабровская Ольга Дмитриевна\дом\P11105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12776"/>
            <a:ext cx="3744912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7" descr="\\192.168.1.51\общая\Стабровская Ольга Дмитриевна\дом\PICT0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412776"/>
            <a:ext cx="33369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9" name="Диаграмма 2"/>
          <p:cNvGraphicFramePr>
            <a:graphicFrameLocks/>
          </p:cNvGraphicFramePr>
          <p:nvPr/>
        </p:nvGraphicFramePr>
        <p:xfrm>
          <a:off x="1043608" y="3522663"/>
          <a:ext cx="7704855" cy="2981325"/>
        </p:xfrm>
        <a:graphic>
          <a:graphicData uri="http://schemas.openxmlformats.org/presentationml/2006/ole">
            <p:oleObj spid="_x0000_s21506" r:id="rId5" imgW="6194073" imgH="2981202" progId="Excel.Sheet.8">
              <p:embed/>
            </p:oleObj>
          </a:graphicData>
        </a:graphic>
      </p:graphicFrame>
      <p:pic>
        <p:nvPicPr>
          <p:cNvPr id="7" name="Рисунок 6" descr="Описание: \\DEKA\Users\Public\Коршунова А.Н\Герб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93350" cy="124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1403648" y="-125267"/>
            <a:ext cx="7740352" cy="1846659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Объем </a:t>
            </a:r>
            <a:r>
              <a:rPr lang="ru-RU" sz="3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производства </a:t>
            </a:r>
            <a:r>
              <a:rPr lang="en-GB" sz="3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продукции сельского хозяйства 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>
          <a:xfrm flipV="1">
            <a:off x="-25400" y="6289675"/>
            <a:ext cx="5029200" cy="341313"/>
          </a:xfrm>
        </p:spPr>
        <p:txBody>
          <a:bodyPr>
            <a:spAutoFit/>
          </a:bodyPr>
          <a:lstStyle/>
          <a:p>
            <a:pPr algn="just"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smtClean="0"/>
              <a:t>        </a:t>
            </a:r>
            <a:endParaRPr lang="en-GB" sz="2000" smtClean="0"/>
          </a:p>
        </p:txBody>
      </p:sp>
      <p:graphicFrame>
        <p:nvGraphicFramePr>
          <p:cNvPr id="3076" name="Object 3"/>
          <p:cNvGraphicFramePr>
            <a:graphicFrameLocks noChangeAspect="1"/>
          </p:cNvGraphicFramePr>
          <p:nvPr/>
        </p:nvGraphicFramePr>
        <p:xfrm>
          <a:off x="683568" y="2276872"/>
          <a:ext cx="3614737" cy="3816350"/>
        </p:xfrm>
        <a:graphic>
          <a:graphicData uri="http://schemas.openxmlformats.org/presentationml/2006/ole">
            <p:oleObj spid="_x0000_s18434" r:id="rId4" imgW="3615241" imgH="3816427" progId="Excel.Sheet.8">
              <p:embed/>
            </p:oleObj>
          </a:graphicData>
        </a:graphic>
      </p:graphicFrame>
      <p:graphicFrame>
        <p:nvGraphicFramePr>
          <p:cNvPr id="3077" name="Object 4"/>
          <p:cNvGraphicFramePr>
            <a:graphicFrameLocks noChangeAspect="1"/>
          </p:cNvGraphicFramePr>
          <p:nvPr/>
        </p:nvGraphicFramePr>
        <p:xfrm>
          <a:off x="5097463" y="2370138"/>
          <a:ext cx="3522662" cy="3630612"/>
        </p:xfrm>
        <a:graphic>
          <a:graphicData uri="http://schemas.openxmlformats.org/presentationml/2006/ole">
            <p:oleObj spid="_x0000_s18435" r:id="rId5" imgW="3523793" imgH="3627434" progId="Excel.Sheet.8">
              <p:embed/>
            </p:oleObj>
          </a:graphicData>
        </a:graphic>
      </p:graphicFrame>
      <p:pic>
        <p:nvPicPr>
          <p:cNvPr id="6" name="Рисунок 5" descr="Описание: \\DEKA\Users\Public\Коршунова А.Н\Герб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93350" cy="124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7704" y="188640"/>
            <a:ext cx="7236296" cy="86518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      </a:t>
            </a: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Отрасль растениеводства</a:t>
            </a:r>
          </a:p>
        </p:txBody>
      </p:sp>
      <p:pic>
        <p:nvPicPr>
          <p:cNvPr id="4099" name="Picture 2" descr="\\192.168.1.51\общая\Стабровская Ольга Дмитриевна\Бодрова\фото\746b37d79603563a121e707d5a14b8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257300"/>
            <a:ext cx="3240087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\\192.168.1.51\общая\Стабровская Ольга Дмитриевна\Бодрова\фото\Уборка-морков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225" y="2997200"/>
            <a:ext cx="3240088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\\192.168.1.51\общая\Стабровская Ольга Дмитриевна\Бодрова\фото\52625b3e22c8c28d8eae9695b5e650f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163" y="4797425"/>
            <a:ext cx="323215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02" name="Диаграмма 1"/>
          <p:cNvGraphicFramePr>
            <a:graphicFrameLocks/>
          </p:cNvGraphicFramePr>
          <p:nvPr/>
        </p:nvGraphicFramePr>
        <p:xfrm>
          <a:off x="3754438" y="2220913"/>
          <a:ext cx="5260975" cy="4165600"/>
        </p:xfrm>
        <a:graphic>
          <a:graphicData uri="http://schemas.openxmlformats.org/presentationml/2006/ole">
            <p:oleObj spid="_x0000_s19458" r:id="rId6" imgW="5261304" imgH="4170025" progId="Excel.Sheet.8">
              <p:embed/>
            </p:oleObj>
          </a:graphicData>
        </a:graphic>
      </p:graphicFrame>
      <p:sp>
        <p:nvSpPr>
          <p:cNvPr id="4103" name="Прямоугольник 2"/>
          <p:cNvSpPr>
            <a:spLocks noChangeArrowheads="1"/>
          </p:cNvSpPr>
          <p:nvPr/>
        </p:nvSpPr>
        <p:spPr bwMode="auto">
          <a:xfrm>
            <a:off x="4067175" y="1557338"/>
            <a:ext cx="4897438" cy="647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Производство зерновых и овощей, тонн</a:t>
            </a:r>
          </a:p>
        </p:txBody>
      </p:sp>
      <p:pic>
        <p:nvPicPr>
          <p:cNvPr id="8" name="Рисунок 7" descr="Описание: \\DEKA\Users\Public\Коршунова А.Н\Герб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93350" cy="124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849517" cy="86489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       </a:t>
            </a: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Отрасль животноводства</a:t>
            </a:r>
          </a:p>
        </p:txBody>
      </p:sp>
      <p:pic>
        <p:nvPicPr>
          <p:cNvPr id="5123" name="Picture 3" descr="\\192.168.1.51\общая\Стабровская Ольга Дмитриевна\Бодрова\фото\Kormlenie-korov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76375"/>
            <a:ext cx="24479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\\192.168.1.51\общая\Стабровская Ольга Дмитриевна\Бодрова\фото\у765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076700"/>
            <a:ext cx="25193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5" name="Диаграмма 5"/>
          <p:cNvGraphicFramePr>
            <a:graphicFrameLocks/>
          </p:cNvGraphicFramePr>
          <p:nvPr/>
        </p:nvGraphicFramePr>
        <p:xfrm>
          <a:off x="3081338" y="2154238"/>
          <a:ext cx="5934075" cy="4165600"/>
        </p:xfrm>
        <a:graphic>
          <a:graphicData uri="http://schemas.openxmlformats.org/presentationml/2006/ole">
            <p:oleObj spid="_x0000_s20482" r:id="rId5" imgW="5938019" imgH="4170025" progId="Excel.Sheet.8">
              <p:embed/>
            </p:oleObj>
          </a:graphicData>
        </a:graphic>
      </p:graphicFrame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3348038" y="1476375"/>
            <a:ext cx="547211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производства основных видов сельскохозяйственной продукции, голов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Описание: \\DEKA\Users\Public\Коршунова А.Н\Герб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93350" cy="124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556792"/>
            <a:ext cx="2520950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4" descr="P10802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933056"/>
            <a:ext cx="2520950" cy="22383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graphicFrame>
        <p:nvGraphicFramePr>
          <p:cNvPr id="7174" name="Диаграмма 2"/>
          <p:cNvGraphicFramePr>
            <a:graphicFrameLocks/>
          </p:cNvGraphicFramePr>
          <p:nvPr/>
        </p:nvGraphicFramePr>
        <p:xfrm>
          <a:off x="3657600" y="-41275"/>
          <a:ext cx="5405438" cy="5257800"/>
        </p:xfrm>
        <a:graphic>
          <a:graphicData uri="http://schemas.openxmlformats.org/presentationml/2006/ole">
            <p:oleObj spid="_x0000_s22530" r:id="rId6" imgW="5407621" imgH="5261304" progId="Excel.Sheet.8">
              <p:embed/>
            </p:oleObj>
          </a:graphicData>
        </a:graphic>
      </p:graphicFrame>
      <p:graphicFrame>
        <p:nvGraphicFramePr>
          <p:cNvPr id="7175" name="Диаграмма 18"/>
          <p:cNvGraphicFramePr>
            <a:graphicFrameLocks/>
          </p:cNvGraphicFramePr>
          <p:nvPr/>
        </p:nvGraphicFramePr>
        <p:xfrm>
          <a:off x="2671763" y="2298700"/>
          <a:ext cx="6523037" cy="4165600"/>
        </p:xfrm>
        <a:graphic>
          <a:graphicData uri="http://schemas.openxmlformats.org/presentationml/2006/ole">
            <p:oleObj spid="_x0000_s22531" r:id="rId7" imgW="6523285" imgH="4163929" progId="Excel.Sheet.8">
              <p:embed/>
            </p:oleObj>
          </a:graphicData>
        </a:graphic>
      </p:graphicFrame>
      <p:sp>
        <p:nvSpPr>
          <p:cNvPr id="7176" name="TextBox 21"/>
          <p:cNvSpPr txBox="1">
            <a:spLocks noChangeArrowheads="1"/>
          </p:cNvSpPr>
          <p:nvPr/>
        </p:nvSpPr>
        <p:spPr bwMode="auto">
          <a:xfrm>
            <a:off x="5199063" y="2924175"/>
            <a:ext cx="1841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8" name="Рисунок 7" descr="Описание: \\DEKA\Users\Public\Коршунова А.Н\Герб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93350" cy="124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907704" y="260648"/>
            <a:ext cx="7056784" cy="864890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</a:t>
            </a: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Малое</a:t>
            </a:r>
            <a:r>
              <a:rPr kumimoji="0" lang="ru-RU" sz="4800" b="1" i="1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предпринимательство</a:t>
            </a:r>
            <a:endParaRPr kumimoji="0" lang="ru-RU" sz="4800" b="1" i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0"/>
            <a:ext cx="7236296" cy="155014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зарегистрированной               безработицы</a:t>
            </a:r>
          </a:p>
        </p:txBody>
      </p:sp>
      <p:pic>
        <p:nvPicPr>
          <p:cNvPr id="9219" name="Picture 4" descr="D:\e8c6a36e4ed469114894c89c42076d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36912"/>
            <a:ext cx="3384550" cy="269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20" name="Диаграмма 3"/>
          <p:cNvGraphicFramePr>
            <a:graphicFrameLocks/>
          </p:cNvGraphicFramePr>
          <p:nvPr/>
        </p:nvGraphicFramePr>
        <p:xfrm>
          <a:off x="3513138" y="1976438"/>
          <a:ext cx="5573712" cy="4165600"/>
        </p:xfrm>
        <a:graphic>
          <a:graphicData uri="http://schemas.openxmlformats.org/presentationml/2006/ole">
            <p:oleObj spid="_x0000_s24578" r:id="rId4" imgW="5578323" imgH="4170025" progId="Excel.Sheet.8">
              <p:embed/>
            </p:oleObj>
          </a:graphicData>
        </a:graphic>
      </p:graphicFrame>
      <p:pic>
        <p:nvPicPr>
          <p:cNvPr id="5" name="Рисунок 4" descr="Описание: \\DEKA\Users\Public\Коршунова А.Н\Герб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93350" cy="124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2158</TotalTime>
  <Words>747</Words>
  <Application>Microsoft Office PowerPoint</Application>
  <PresentationFormat>Экран (4:3)</PresentationFormat>
  <Paragraphs>107</Paragraphs>
  <Slides>23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Солнцестояние</vt:lpstr>
      <vt:lpstr>Лист Microsoft Office Excel 97-2003</vt:lpstr>
      <vt:lpstr>Worksheet</vt:lpstr>
      <vt:lpstr>Проект решения «О районном бюджете на 2019 год и плановый период 2020-2021 годов»</vt:lpstr>
      <vt:lpstr>Основные  параметры прогноза  социально-экономического развития Каратузского района  в 2019 -2021 годах</vt:lpstr>
      <vt:lpstr>Инвестиционная деятельность</vt:lpstr>
      <vt:lpstr>Строительство жилья</vt:lpstr>
      <vt:lpstr>Объем производства продукции сельского хозяйства </vt:lpstr>
      <vt:lpstr>      Отрасль растениеводства</vt:lpstr>
      <vt:lpstr>       Отрасль животноводства</vt:lpstr>
      <vt:lpstr>Слайд 8</vt:lpstr>
      <vt:lpstr>Уровень зарегистрированной               безработицы</vt:lpstr>
      <vt:lpstr>Основы разработки проекта районного бюджета Каратузского района на 2019 год и на плановый период 2020-2021 годов</vt:lpstr>
      <vt:lpstr>Основные параметры районного бюджета</vt:lpstr>
      <vt:lpstr>Рост собственных доходов районного бюджета</vt:lpstr>
      <vt:lpstr>Реализация указов Президента Российской Федерации от 7 мая 2012 года, в части повышения среднего уровня заработной платы</vt:lpstr>
      <vt:lpstr>Слайд 14</vt:lpstr>
      <vt:lpstr>Расходы за счет средств районного бюджета</vt:lpstr>
      <vt:lpstr>Расходы на муниципальные  программы  и непрограммные расходы в 2019 году</vt:lpstr>
      <vt:lpstr>Межбюджетные отношения в 2019 году (тыс.рублей)</vt:lpstr>
      <vt:lpstr>Участие районом в краевых государственных программах, с привлечением средств</vt:lpstr>
      <vt:lpstr>Участие районом в краевых государственных программах, с привлечением средств</vt:lpstr>
      <vt:lpstr>Участие районом в краевых государственных программах, с привлечением средств</vt:lpstr>
      <vt:lpstr>Слайд 21</vt:lpstr>
      <vt:lpstr>Функциональная структура расходов районного бюджета на 2019 год</vt:lpstr>
      <vt:lpstr>Ведомственная структура расходов районного бюджета на 2019 год</vt:lpstr>
    </vt:vector>
  </TitlesOfParts>
  <Company>khpk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Публичные слушания по проекту решения «О районном бюджете на 2017 год и плановый период 2018-2019 годов»</dc:title>
  <dc:creator>Тонких Юлия Юрьевна</dc:creator>
  <cp:lastModifiedBy>Бектяшкина Анастасия Владимировна</cp:lastModifiedBy>
  <cp:revision>239</cp:revision>
  <dcterms:created xsi:type="dcterms:W3CDTF">2016-11-15T08:01:01Z</dcterms:created>
  <dcterms:modified xsi:type="dcterms:W3CDTF">2018-12-21T08:08:25Z</dcterms:modified>
</cp:coreProperties>
</file>